
<file path=[Content_Types].xml><?xml version="1.0" encoding="utf-8"?>
<Types xmlns="http://schemas.openxmlformats.org/package/2006/content-types">
  <Default Extension="png" ContentType="image/png"/>
  <Default Extension="bin" ContentType="application/vnd.openxmlformats-officedocument.oleObject"/>
  <Default Extension="wmf" ContentType="image/x-w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256" r:id="rId2"/>
    <p:sldId id="312" r:id="rId3"/>
    <p:sldId id="304" r:id="rId4"/>
    <p:sldId id="263" r:id="rId5"/>
    <p:sldId id="313" r:id="rId6"/>
    <p:sldId id="335" r:id="rId7"/>
    <p:sldId id="311" r:id="rId8"/>
    <p:sldId id="314" r:id="rId9"/>
    <p:sldId id="329" r:id="rId10"/>
    <p:sldId id="364" r:id="rId11"/>
    <p:sldId id="315" r:id="rId12"/>
    <p:sldId id="316" r:id="rId13"/>
    <p:sldId id="354" r:id="rId14"/>
    <p:sldId id="333" r:id="rId15"/>
    <p:sldId id="363" r:id="rId16"/>
    <p:sldId id="362" r:id="rId17"/>
    <p:sldId id="360" r:id="rId18"/>
    <p:sldId id="366" r:id="rId19"/>
    <p:sldId id="339" r:id="rId20"/>
    <p:sldId id="345" r:id="rId21"/>
    <p:sldId id="357" r:id="rId22"/>
    <p:sldId id="355" r:id="rId23"/>
    <p:sldId id="343" r:id="rId24"/>
    <p:sldId id="356" r:id="rId25"/>
    <p:sldId id="346" r:id="rId26"/>
    <p:sldId id="347" r:id="rId27"/>
    <p:sldId id="340" r:id="rId28"/>
    <p:sldId id="365" r:id="rId29"/>
    <p:sldId id="285" r:id="rId30"/>
    <p:sldId id="328" r:id="rId31"/>
    <p:sldId id="286" r:id="rId32"/>
    <p:sldId id="300" r:id="rId33"/>
    <p:sldId id="306" r:id="rId34"/>
    <p:sldId id="338" r:id="rId35"/>
    <p:sldId id="321" r:id="rId36"/>
    <p:sldId id="367" r:id="rId37"/>
    <p:sldId id="352" r:id="rId38"/>
    <p:sldId id="267" r:id="rId39"/>
    <p:sldId id="334" r:id="rId40"/>
    <p:sldId id="323" r:id="rId41"/>
    <p:sldId id="324" r:id="rId42"/>
    <p:sldId id="325" r:id="rId43"/>
    <p:sldId id="326" r:id="rId44"/>
    <p:sldId id="327"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6669A"/>
    <a:srgbClr val="2C6EAA"/>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532" autoAdjust="0"/>
    <p:restoredTop sz="94660"/>
  </p:normalViewPr>
  <p:slideViewPr>
    <p:cSldViewPr snapToGrid="0">
      <p:cViewPr varScale="1">
        <p:scale>
          <a:sx n="83" d="100"/>
          <a:sy n="83" d="100"/>
        </p:scale>
        <p:origin x="754"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488444-35C0-4A8E-84E0-777EB5384E6E}" type="doc">
      <dgm:prSet loTypeId="urn:microsoft.com/office/officeart/2005/8/layout/hierarchy6" loCatId="hierarchy" qsTypeId="urn:microsoft.com/office/officeart/2005/8/quickstyle/simple1" qsCatId="simple" csTypeId="urn:microsoft.com/office/officeart/2005/8/colors/accent1_2" csCatId="accent1" phldr="1"/>
      <dgm:spPr/>
      <dgm:t>
        <a:bodyPr/>
        <a:lstStyle/>
        <a:p>
          <a:endParaRPr lang="en-US"/>
        </a:p>
      </dgm:t>
    </dgm:pt>
    <dgm:pt modelId="{CD7A0854-F31E-41F6-B926-210C05E7D706}">
      <dgm:prSet phldrT="[Text]"/>
      <dgm:spPr/>
      <dgm:t>
        <a:bodyPr/>
        <a:lstStyle/>
        <a:p>
          <a:r>
            <a:rPr lang="en-US" dirty="0" smtClean="0"/>
            <a:t>The Physical Sciences (PS)</a:t>
          </a:r>
          <a:endParaRPr lang="en-US" dirty="0"/>
        </a:p>
      </dgm:t>
    </dgm:pt>
    <dgm:pt modelId="{7BC567FE-82EF-4FCD-856F-3E90F210AF32}" type="parTrans" cxnId="{800AACF4-BEB5-4091-AEC6-DCF91930657E}">
      <dgm:prSet/>
      <dgm:spPr/>
      <dgm:t>
        <a:bodyPr/>
        <a:lstStyle/>
        <a:p>
          <a:endParaRPr lang="en-US"/>
        </a:p>
      </dgm:t>
    </dgm:pt>
    <dgm:pt modelId="{C586ACE8-03F1-4630-A540-21FE2DB624E1}" type="sibTrans" cxnId="{800AACF4-BEB5-4091-AEC6-DCF91930657E}">
      <dgm:prSet/>
      <dgm:spPr/>
      <dgm:t>
        <a:bodyPr/>
        <a:lstStyle/>
        <a:p>
          <a:endParaRPr lang="en-US"/>
        </a:p>
      </dgm:t>
    </dgm:pt>
    <dgm:pt modelId="{6D069DFB-6CB1-4C38-928E-F03FF72F6199}">
      <dgm:prSet phldrT="[Text]"/>
      <dgm:spPr/>
      <dgm:t>
        <a:bodyPr/>
        <a:lstStyle/>
        <a:p>
          <a:r>
            <a:rPr lang="en-US" dirty="0" smtClean="0"/>
            <a:t>PS2: Motion and Stability: Forces and Interactions</a:t>
          </a:r>
          <a:endParaRPr lang="en-US" dirty="0"/>
        </a:p>
      </dgm:t>
    </dgm:pt>
    <dgm:pt modelId="{D09AEF40-1A3A-417A-BA79-609E2213C4A5}" type="parTrans" cxnId="{F8F901E2-1D8D-4DBD-997B-D8F6F4536A92}">
      <dgm:prSet/>
      <dgm:spPr/>
      <dgm:t>
        <a:bodyPr/>
        <a:lstStyle/>
        <a:p>
          <a:endParaRPr lang="en-US"/>
        </a:p>
      </dgm:t>
    </dgm:pt>
    <dgm:pt modelId="{D0044ED7-17D8-49D8-B100-005A334127BB}" type="sibTrans" cxnId="{F8F901E2-1D8D-4DBD-997B-D8F6F4536A92}">
      <dgm:prSet/>
      <dgm:spPr/>
      <dgm:t>
        <a:bodyPr/>
        <a:lstStyle/>
        <a:p>
          <a:endParaRPr lang="en-US"/>
        </a:p>
      </dgm:t>
    </dgm:pt>
    <dgm:pt modelId="{73292D17-CF94-4165-A9EB-3085DEA6EDFB}">
      <dgm:prSet phldrT="[Text]"/>
      <dgm:spPr/>
      <dgm:t>
        <a:bodyPr/>
        <a:lstStyle/>
        <a:p>
          <a:r>
            <a:rPr lang="en-US" dirty="0" smtClean="0"/>
            <a:t>A. Forces and Motion</a:t>
          </a:r>
          <a:endParaRPr lang="en-US" dirty="0"/>
        </a:p>
      </dgm:t>
    </dgm:pt>
    <dgm:pt modelId="{796256D9-B85A-44E3-B4AF-A2F9CF0510C2}" type="parTrans" cxnId="{5EDA5D40-466B-4BE2-BCFF-2097FEB1897D}">
      <dgm:prSet/>
      <dgm:spPr/>
      <dgm:t>
        <a:bodyPr/>
        <a:lstStyle/>
        <a:p>
          <a:endParaRPr lang="en-US"/>
        </a:p>
      </dgm:t>
    </dgm:pt>
    <dgm:pt modelId="{16F50148-4D5A-4063-B5D7-10AD29E05F43}" type="sibTrans" cxnId="{5EDA5D40-466B-4BE2-BCFF-2097FEB1897D}">
      <dgm:prSet/>
      <dgm:spPr/>
      <dgm:t>
        <a:bodyPr/>
        <a:lstStyle/>
        <a:p>
          <a:endParaRPr lang="en-US"/>
        </a:p>
      </dgm:t>
    </dgm:pt>
    <dgm:pt modelId="{4626395F-277B-4011-92CB-643E1663480D}">
      <dgm:prSet phldrT="[Text]"/>
      <dgm:spPr/>
      <dgm:t>
        <a:bodyPr/>
        <a:lstStyle/>
        <a:p>
          <a:r>
            <a:rPr lang="en-US" dirty="0" smtClean="0"/>
            <a:t>B. Types of Interactions</a:t>
          </a:r>
          <a:endParaRPr lang="en-US" dirty="0"/>
        </a:p>
      </dgm:t>
    </dgm:pt>
    <dgm:pt modelId="{9DC2A848-A55F-476E-9DB2-5CF606D17AF9}" type="parTrans" cxnId="{032A9BA2-DB96-4058-9012-41D0751A33F7}">
      <dgm:prSet/>
      <dgm:spPr/>
      <dgm:t>
        <a:bodyPr/>
        <a:lstStyle/>
        <a:p>
          <a:endParaRPr lang="en-US"/>
        </a:p>
      </dgm:t>
    </dgm:pt>
    <dgm:pt modelId="{F18BFC32-6FFB-424F-A955-1873917CB8D7}" type="sibTrans" cxnId="{032A9BA2-DB96-4058-9012-41D0751A33F7}">
      <dgm:prSet/>
      <dgm:spPr/>
      <dgm:t>
        <a:bodyPr/>
        <a:lstStyle/>
        <a:p>
          <a:endParaRPr lang="en-US"/>
        </a:p>
      </dgm:t>
    </dgm:pt>
    <dgm:pt modelId="{14C0EB8F-77BC-42C8-80A1-35AF9D902F87}">
      <dgm:prSet phldrT="[Text]"/>
      <dgm:spPr/>
      <dgm:t>
        <a:bodyPr/>
        <a:lstStyle/>
        <a:p>
          <a:r>
            <a:rPr lang="en-US" dirty="0" smtClean="0"/>
            <a:t>PS3: Energy</a:t>
          </a:r>
          <a:endParaRPr lang="en-US" dirty="0"/>
        </a:p>
      </dgm:t>
    </dgm:pt>
    <dgm:pt modelId="{FD59D125-9A90-4C47-B269-616871AB1BF5}" type="parTrans" cxnId="{5084ADA4-61F1-4A82-AB94-47688194C72D}">
      <dgm:prSet/>
      <dgm:spPr/>
      <dgm:t>
        <a:bodyPr/>
        <a:lstStyle/>
        <a:p>
          <a:endParaRPr lang="en-US"/>
        </a:p>
      </dgm:t>
    </dgm:pt>
    <dgm:pt modelId="{A1EED7AB-80D5-4289-9476-CFEED47A48E6}" type="sibTrans" cxnId="{5084ADA4-61F1-4A82-AB94-47688194C72D}">
      <dgm:prSet/>
      <dgm:spPr/>
      <dgm:t>
        <a:bodyPr/>
        <a:lstStyle/>
        <a:p>
          <a:endParaRPr lang="en-US"/>
        </a:p>
      </dgm:t>
    </dgm:pt>
    <dgm:pt modelId="{5D2A79AE-8F6C-4B3E-9181-F0C3B44553EE}">
      <dgm:prSet phldrT="[Text]"/>
      <dgm:spPr/>
      <dgm:t>
        <a:bodyPr/>
        <a:lstStyle/>
        <a:p>
          <a:r>
            <a:rPr lang="en-US" dirty="0" smtClean="0"/>
            <a:t>A. Definitions of Energy</a:t>
          </a:r>
          <a:endParaRPr lang="en-US" dirty="0"/>
        </a:p>
      </dgm:t>
    </dgm:pt>
    <dgm:pt modelId="{1C509103-CF7A-4A49-9ADB-51B16778B989}" type="parTrans" cxnId="{C4E9413C-E08C-4AAA-B462-9627E69918DB}">
      <dgm:prSet/>
      <dgm:spPr/>
      <dgm:t>
        <a:bodyPr/>
        <a:lstStyle/>
        <a:p>
          <a:endParaRPr lang="en-US"/>
        </a:p>
      </dgm:t>
    </dgm:pt>
    <dgm:pt modelId="{EEAA3B61-37D2-497F-9EA0-4C8A767C1844}" type="sibTrans" cxnId="{C4E9413C-E08C-4AAA-B462-9627E69918DB}">
      <dgm:prSet/>
      <dgm:spPr/>
      <dgm:t>
        <a:bodyPr/>
        <a:lstStyle/>
        <a:p>
          <a:endParaRPr lang="en-US"/>
        </a:p>
      </dgm:t>
    </dgm:pt>
    <dgm:pt modelId="{88BBA849-E431-4137-865C-8B8BBC20D4EC}">
      <dgm:prSet phldrT="[Text]"/>
      <dgm:spPr/>
      <dgm:t>
        <a:bodyPr/>
        <a:lstStyle/>
        <a:p>
          <a:r>
            <a:rPr lang="en-US" dirty="0" smtClean="0"/>
            <a:t>Domain</a:t>
          </a:r>
          <a:endParaRPr lang="en-US" dirty="0"/>
        </a:p>
      </dgm:t>
    </dgm:pt>
    <dgm:pt modelId="{EB6136AB-6B1B-46DF-8706-C56CDA9D9FFA}" type="parTrans" cxnId="{2EC8491B-5FCB-426E-8B08-74115F75DD87}">
      <dgm:prSet/>
      <dgm:spPr/>
      <dgm:t>
        <a:bodyPr/>
        <a:lstStyle/>
        <a:p>
          <a:endParaRPr lang="en-US"/>
        </a:p>
      </dgm:t>
    </dgm:pt>
    <dgm:pt modelId="{AE363FF5-C038-49E0-9611-4D83C5BC82A3}" type="sibTrans" cxnId="{2EC8491B-5FCB-426E-8B08-74115F75DD87}">
      <dgm:prSet/>
      <dgm:spPr/>
      <dgm:t>
        <a:bodyPr/>
        <a:lstStyle/>
        <a:p>
          <a:endParaRPr lang="en-US"/>
        </a:p>
      </dgm:t>
    </dgm:pt>
    <dgm:pt modelId="{B14486FC-FCA0-4D49-B36E-6E7048FAF330}">
      <dgm:prSet phldrT="[Text]"/>
      <dgm:spPr/>
      <dgm:t>
        <a:bodyPr/>
        <a:lstStyle/>
        <a:p>
          <a:r>
            <a:rPr lang="en-US" dirty="0" smtClean="0"/>
            <a:t>Disciplinary Core Idea</a:t>
          </a:r>
          <a:endParaRPr lang="en-US" dirty="0"/>
        </a:p>
      </dgm:t>
    </dgm:pt>
    <dgm:pt modelId="{A829BE6C-C84D-487D-B7F5-D44779B2512C}" type="parTrans" cxnId="{3530B3ED-973F-430B-A26E-BB3E42F8B31C}">
      <dgm:prSet/>
      <dgm:spPr/>
      <dgm:t>
        <a:bodyPr/>
        <a:lstStyle/>
        <a:p>
          <a:endParaRPr lang="en-US"/>
        </a:p>
      </dgm:t>
    </dgm:pt>
    <dgm:pt modelId="{DC5D2338-8024-4F13-AD13-C5839A97F579}" type="sibTrans" cxnId="{3530B3ED-973F-430B-A26E-BB3E42F8B31C}">
      <dgm:prSet/>
      <dgm:spPr/>
      <dgm:t>
        <a:bodyPr/>
        <a:lstStyle/>
        <a:p>
          <a:endParaRPr lang="en-US"/>
        </a:p>
      </dgm:t>
    </dgm:pt>
    <dgm:pt modelId="{184171AB-8951-46BA-ABCD-3A09DB009F15}">
      <dgm:prSet phldrT="[Text]"/>
      <dgm:spPr/>
      <dgm:t>
        <a:bodyPr/>
        <a:lstStyle/>
        <a:p>
          <a:r>
            <a:rPr lang="en-US" dirty="0" smtClean="0"/>
            <a:t>Component Idea</a:t>
          </a:r>
          <a:endParaRPr lang="en-US" dirty="0"/>
        </a:p>
      </dgm:t>
    </dgm:pt>
    <dgm:pt modelId="{FEC18F49-EAE2-4467-B4DA-6D67C2B61F4B}" type="parTrans" cxnId="{58BBB343-B2D3-4A30-AD14-DCB11162D12B}">
      <dgm:prSet/>
      <dgm:spPr/>
      <dgm:t>
        <a:bodyPr/>
        <a:lstStyle/>
        <a:p>
          <a:endParaRPr lang="en-US"/>
        </a:p>
      </dgm:t>
    </dgm:pt>
    <dgm:pt modelId="{0725F77C-7A65-47E2-AC94-FCA2377FAD70}" type="sibTrans" cxnId="{58BBB343-B2D3-4A30-AD14-DCB11162D12B}">
      <dgm:prSet/>
      <dgm:spPr/>
      <dgm:t>
        <a:bodyPr/>
        <a:lstStyle/>
        <a:p>
          <a:endParaRPr lang="en-US"/>
        </a:p>
      </dgm:t>
    </dgm:pt>
    <dgm:pt modelId="{0B2A7387-7801-4C6C-B149-3D3477B61048}">
      <dgm:prSet/>
      <dgm:spPr/>
      <dgm:t>
        <a:bodyPr/>
        <a:lstStyle/>
        <a:p>
          <a:r>
            <a:rPr lang="en-US" dirty="0" smtClean="0"/>
            <a:t>B. Conservation of Energy and Energy Transfer</a:t>
          </a:r>
          <a:endParaRPr lang="en-US" dirty="0"/>
        </a:p>
      </dgm:t>
    </dgm:pt>
    <dgm:pt modelId="{68B962EE-5EC2-4CC1-9298-78C8AF6B51B1}" type="parTrans" cxnId="{6FA8D2DC-5BE4-49CB-8955-E2CC32FE8FCE}">
      <dgm:prSet/>
      <dgm:spPr/>
      <dgm:t>
        <a:bodyPr/>
        <a:lstStyle/>
        <a:p>
          <a:endParaRPr lang="en-US"/>
        </a:p>
      </dgm:t>
    </dgm:pt>
    <dgm:pt modelId="{4BB90AA6-A1D9-4511-B018-4E2845BE4022}" type="sibTrans" cxnId="{6FA8D2DC-5BE4-49CB-8955-E2CC32FE8FCE}">
      <dgm:prSet/>
      <dgm:spPr/>
      <dgm:t>
        <a:bodyPr/>
        <a:lstStyle/>
        <a:p>
          <a:endParaRPr lang="en-US"/>
        </a:p>
      </dgm:t>
    </dgm:pt>
    <dgm:pt modelId="{517C92D9-09BA-4F7B-8779-9E23EF1631B1}" type="pres">
      <dgm:prSet presAssocID="{0D488444-35C0-4A8E-84E0-777EB5384E6E}" presName="mainComposite" presStyleCnt="0">
        <dgm:presLayoutVars>
          <dgm:chPref val="1"/>
          <dgm:dir/>
          <dgm:animOne val="branch"/>
          <dgm:animLvl val="lvl"/>
          <dgm:resizeHandles val="exact"/>
        </dgm:presLayoutVars>
      </dgm:prSet>
      <dgm:spPr/>
      <dgm:t>
        <a:bodyPr/>
        <a:lstStyle/>
        <a:p>
          <a:endParaRPr lang="en-US"/>
        </a:p>
      </dgm:t>
    </dgm:pt>
    <dgm:pt modelId="{4AFDAED9-C126-435F-A02F-F5B462C796E0}" type="pres">
      <dgm:prSet presAssocID="{0D488444-35C0-4A8E-84E0-777EB5384E6E}" presName="hierFlow" presStyleCnt="0"/>
      <dgm:spPr/>
    </dgm:pt>
    <dgm:pt modelId="{A157BAB5-1865-4352-AFD3-8B1D5C6515D1}" type="pres">
      <dgm:prSet presAssocID="{0D488444-35C0-4A8E-84E0-777EB5384E6E}" presName="firstBuf" presStyleCnt="0"/>
      <dgm:spPr/>
    </dgm:pt>
    <dgm:pt modelId="{7AC5FEB3-56ED-46BF-88E4-89892C314532}" type="pres">
      <dgm:prSet presAssocID="{0D488444-35C0-4A8E-84E0-777EB5384E6E}" presName="hierChild1" presStyleCnt="0">
        <dgm:presLayoutVars>
          <dgm:chPref val="1"/>
          <dgm:animOne val="branch"/>
          <dgm:animLvl val="lvl"/>
        </dgm:presLayoutVars>
      </dgm:prSet>
      <dgm:spPr/>
    </dgm:pt>
    <dgm:pt modelId="{D58696B1-0681-438A-B107-88D82A8FC51B}" type="pres">
      <dgm:prSet presAssocID="{CD7A0854-F31E-41F6-B926-210C05E7D706}" presName="Name14" presStyleCnt="0"/>
      <dgm:spPr/>
    </dgm:pt>
    <dgm:pt modelId="{0AF507FC-B3E9-43A7-B525-C40241354092}" type="pres">
      <dgm:prSet presAssocID="{CD7A0854-F31E-41F6-B926-210C05E7D706}" presName="level1Shape" presStyleLbl="node0" presStyleIdx="0" presStyleCnt="1">
        <dgm:presLayoutVars>
          <dgm:chPref val="3"/>
        </dgm:presLayoutVars>
      </dgm:prSet>
      <dgm:spPr/>
      <dgm:t>
        <a:bodyPr/>
        <a:lstStyle/>
        <a:p>
          <a:endParaRPr lang="en-US"/>
        </a:p>
      </dgm:t>
    </dgm:pt>
    <dgm:pt modelId="{A39341FA-AD4C-4D41-B94F-042A5D8902CA}" type="pres">
      <dgm:prSet presAssocID="{CD7A0854-F31E-41F6-B926-210C05E7D706}" presName="hierChild2" presStyleCnt="0"/>
      <dgm:spPr/>
    </dgm:pt>
    <dgm:pt modelId="{B9DBCEC7-1830-40DA-BAE0-084F602CA567}" type="pres">
      <dgm:prSet presAssocID="{D09AEF40-1A3A-417A-BA79-609E2213C4A5}" presName="Name19" presStyleLbl="parChTrans1D2" presStyleIdx="0" presStyleCnt="2"/>
      <dgm:spPr/>
      <dgm:t>
        <a:bodyPr/>
        <a:lstStyle/>
        <a:p>
          <a:endParaRPr lang="en-US"/>
        </a:p>
      </dgm:t>
    </dgm:pt>
    <dgm:pt modelId="{43B5B6AF-CB9E-4BC3-8DA3-ACF37E4DA2AD}" type="pres">
      <dgm:prSet presAssocID="{6D069DFB-6CB1-4C38-928E-F03FF72F6199}" presName="Name21" presStyleCnt="0"/>
      <dgm:spPr/>
    </dgm:pt>
    <dgm:pt modelId="{9A3A0A8A-843D-4C5E-A4B9-D3D93DC585F3}" type="pres">
      <dgm:prSet presAssocID="{6D069DFB-6CB1-4C38-928E-F03FF72F6199}" presName="level2Shape" presStyleLbl="node2" presStyleIdx="0" presStyleCnt="2"/>
      <dgm:spPr/>
      <dgm:t>
        <a:bodyPr/>
        <a:lstStyle/>
        <a:p>
          <a:endParaRPr lang="en-US"/>
        </a:p>
      </dgm:t>
    </dgm:pt>
    <dgm:pt modelId="{906A336E-0DFA-4B48-BAEF-1C5F7AD9DBE1}" type="pres">
      <dgm:prSet presAssocID="{6D069DFB-6CB1-4C38-928E-F03FF72F6199}" presName="hierChild3" presStyleCnt="0"/>
      <dgm:spPr/>
    </dgm:pt>
    <dgm:pt modelId="{B94C8D83-CC43-4925-85DE-8341288E8264}" type="pres">
      <dgm:prSet presAssocID="{796256D9-B85A-44E3-B4AF-A2F9CF0510C2}" presName="Name19" presStyleLbl="parChTrans1D3" presStyleIdx="0" presStyleCnt="4"/>
      <dgm:spPr/>
      <dgm:t>
        <a:bodyPr/>
        <a:lstStyle/>
        <a:p>
          <a:endParaRPr lang="en-US"/>
        </a:p>
      </dgm:t>
    </dgm:pt>
    <dgm:pt modelId="{F8A15D57-9B34-4CCA-A87C-6ADE4FE04C8D}" type="pres">
      <dgm:prSet presAssocID="{73292D17-CF94-4165-A9EB-3085DEA6EDFB}" presName="Name21" presStyleCnt="0"/>
      <dgm:spPr/>
    </dgm:pt>
    <dgm:pt modelId="{0C514D70-6C5B-4E32-859D-47272685C5F6}" type="pres">
      <dgm:prSet presAssocID="{73292D17-CF94-4165-A9EB-3085DEA6EDFB}" presName="level2Shape" presStyleLbl="node3" presStyleIdx="0" presStyleCnt="4"/>
      <dgm:spPr/>
      <dgm:t>
        <a:bodyPr/>
        <a:lstStyle/>
        <a:p>
          <a:endParaRPr lang="en-US"/>
        </a:p>
      </dgm:t>
    </dgm:pt>
    <dgm:pt modelId="{FAD2ACBF-41BA-490D-AE59-793F412394A2}" type="pres">
      <dgm:prSet presAssocID="{73292D17-CF94-4165-A9EB-3085DEA6EDFB}" presName="hierChild3" presStyleCnt="0"/>
      <dgm:spPr/>
    </dgm:pt>
    <dgm:pt modelId="{2B57C271-F28E-4631-89AF-69FB26F5FAE3}" type="pres">
      <dgm:prSet presAssocID="{9DC2A848-A55F-476E-9DB2-5CF606D17AF9}" presName="Name19" presStyleLbl="parChTrans1D3" presStyleIdx="1" presStyleCnt="4"/>
      <dgm:spPr/>
      <dgm:t>
        <a:bodyPr/>
        <a:lstStyle/>
        <a:p>
          <a:endParaRPr lang="en-US"/>
        </a:p>
      </dgm:t>
    </dgm:pt>
    <dgm:pt modelId="{6FBE1837-5818-4DE0-B090-7EB550D26F4B}" type="pres">
      <dgm:prSet presAssocID="{4626395F-277B-4011-92CB-643E1663480D}" presName="Name21" presStyleCnt="0"/>
      <dgm:spPr/>
    </dgm:pt>
    <dgm:pt modelId="{C9DBD8F9-8CCE-47A2-8789-3504C766B412}" type="pres">
      <dgm:prSet presAssocID="{4626395F-277B-4011-92CB-643E1663480D}" presName="level2Shape" presStyleLbl="node3" presStyleIdx="1" presStyleCnt="4"/>
      <dgm:spPr/>
      <dgm:t>
        <a:bodyPr/>
        <a:lstStyle/>
        <a:p>
          <a:endParaRPr lang="en-US"/>
        </a:p>
      </dgm:t>
    </dgm:pt>
    <dgm:pt modelId="{ADC0544D-FD12-490E-9E5A-02BF3468345A}" type="pres">
      <dgm:prSet presAssocID="{4626395F-277B-4011-92CB-643E1663480D}" presName="hierChild3" presStyleCnt="0"/>
      <dgm:spPr/>
    </dgm:pt>
    <dgm:pt modelId="{03E666C5-ED95-404B-9FB0-1A038CB54733}" type="pres">
      <dgm:prSet presAssocID="{FD59D125-9A90-4C47-B269-616871AB1BF5}" presName="Name19" presStyleLbl="parChTrans1D2" presStyleIdx="1" presStyleCnt="2"/>
      <dgm:spPr/>
      <dgm:t>
        <a:bodyPr/>
        <a:lstStyle/>
        <a:p>
          <a:endParaRPr lang="en-US"/>
        </a:p>
      </dgm:t>
    </dgm:pt>
    <dgm:pt modelId="{B3873886-FA4B-41AA-BD69-A3EF4EA11D20}" type="pres">
      <dgm:prSet presAssocID="{14C0EB8F-77BC-42C8-80A1-35AF9D902F87}" presName="Name21" presStyleCnt="0"/>
      <dgm:spPr/>
    </dgm:pt>
    <dgm:pt modelId="{9B74E6E6-9FDA-46E4-B779-322D6E11B798}" type="pres">
      <dgm:prSet presAssocID="{14C0EB8F-77BC-42C8-80A1-35AF9D902F87}" presName="level2Shape" presStyleLbl="node2" presStyleIdx="1" presStyleCnt="2"/>
      <dgm:spPr/>
      <dgm:t>
        <a:bodyPr/>
        <a:lstStyle/>
        <a:p>
          <a:endParaRPr lang="en-US"/>
        </a:p>
      </dgm:t>
    </dgm:pt>
    <dgm:pt modelId="{D49400EB-4BFC-4CE4-8662-11C1A99A652E}" type="pres">
      <dgm:prSet presAssocID="{14C0EB8F-77BC-42C8-80A1-35AF9D902F87}" presName="hierChild3" presStyleCnt="0"/>
      <dgm:spPr/>
    </dgm:pt>
    <dgm:pt modelId="{109DDFC0-96E6-4FFE-B18C-B052B6163DF8}" type="pres">
      <dgm:prSet presAssocID="{1C509103-CF7A-4A49-9ADB-51B16778B989}" presName="Name19" presStyleLbl="parChTrans1D3" presStyleIdx="2" presStyleCnt="4"/>
      <dgm:spPr/>
      <dgm:t>
        <a:bodyPr/>
        <a:lstStyle/>
        <a:p>
          <a:endParaRPr lang="en-US"/>
        </a:p>
      </dgm:t>
    </dgm:pt>
    <dgm:pt modelId="{A2F32E0E-6220-4144-82FE-E4DE272F6C00}" type="pres">
      <dgm:prSet presAssocID="{5D2A79AE-8F6C-4B3E-9181-F0C3B44553EE}" presName="Name21" presStyleCnt="0"/>
      <dgm:spPr/>
    </dgm:pt>
    <dgm:pt modelId="{FB03675F-5B5E-4356-B355-60F4DA0DED09}" type="pres">
      <dgm:prSet presAssocID="{5D2A79AE-8F6C-4B3E-9181-F0C3B44553EE}" presName="level2Shape" presStyleLbl="node3" presStyleIdx="2" presStyleCnt="4"/>
      <dgm:spPr/>
      <dgm:t>
        <a:bodyPr/>
        <a:lstStyle/>
        <a:p>
          <a:endParaRPr lang="en-US"/>
        </a:p>
      </dgm:t>
    </dgm:pt>
    <dgm:pt modelId="{18D5359F-A3A7-488F-9D2C-6D81FE01C9AD}" type="pres">
      <dgm:prSet presAssocID="{5D2A79AE-8F6C-4B3E-9181-F0C3B44553EE}" presName="hierChild3" presStyleCnt="0"/>
      <dgm:spPr/>
    </dgm:pt>
    <dgm:pt modelId="{60FD3CBC-11AB-41F3-A7A5-877544019303}" type="pres">
      <dgm:prSet presAssocID="{68B962EE-5EC2-4CC1-9298-78C8AF6B51B1}" presName="Name19" presStyleLbl="parChTrans1D3" presStyleIdx="3" presStyleCnt="4"/>
      <dgm:spPr/>
      <dgm:t>
        <a:bodyPr/>
        <a:lstStyle/>
        <a:p>
          <a:endParaRPr lang="en-US"/>
        </a:p>
      </dgm:t>
    </dgm:pt>
    <dgm:pt modelId="{7E48CABC-30E2-4408-8DE8-1726262C5469}" type="pres">
      <dgm:prSet presAssocID="{0B2A7387-7801-4C6C-B149-3D3477B61048}" presName="Name21" presStyleCnt="0"/>
      <dgm:spPr/>
    </dgm:pt>
    <dgm:pt modelId="{3203D413-D369-427E-BFFF-1377F757E29E}" type="pres">
      <dgm:prSet presAssocID="{0B2A7387-7801-4C6C-B149-3D3477B61048}" presName="level2Shape" presStyleLbl="node3" presStyleIdx="3" presStyleCnt="4"/>
      <dgm:spPr/>
      <dgm:t>
        <a:bodyPr/>
        <a:lstStyle/>
        <a:p>
          <a:endParaRPr lang="en-US"/>
        </a:p>
      </dgm:t>
    </dgm:pt>
    <dgm:pt modelId="{08CE9A6F-F703-48FD-9963-9E92FD941C63}" type="pres">
      <dgm:prSet presAssocID="{0B2A7387-7801-4C6C-B149-3D3477B61048}" presName="hierChild3" presStyleCnt="0"/>
      <dgm:spPr/>
    </dgm:pt>
    <dgm:pt modelId="{523A30B1-C046-44F1-AEFB-2A75F8273FE3}" type="pres">
      <dgm:prSet presAssocID="{0D488444-35C0-4A8E-84E0-777EB5384E6E}" presName="bgShapesFlow" presStyleCnt="0"/>
      <dgm:spPr/>
    </dgm:pt>
    <dgm:pt modelId="{8037AD5C-7AE5-48D5-9838-42439FDEBC71}" type="pres">
      <dgm:prSet presAssocID="{88BBA849-E431-4137-865C-8B8BBC20D4EC}" presName="rectComp" presStyleCnt="0"/>
      <dgm:spPr/>
    </dgm:pt>
    <dgm:pt modelId="{3A27B562-3164-4FEE-AA78-0CB25BD953FD}" type="pres">
      <dgm:prSet presAssocID="{88BBA849-E431-4137-865C-8B8BBC20D4EC}" presName="bgRect" presStyleLbl="bgShp" presStyleIdx="0" presStyleCnt="3"/>
      <dgm:spPr/>
      <dgm:t>
        <a:bodyPr/>
        <a:lstStyle/>
        <a:p>
          <a:endParaRPr lang="en-US"/>
        </a:p>
      </dgm:t>
    </dgm:pt>
    <dgm:pt modelId="{0106FC08-05C1-47A1-BF7D-C014BCFCD603}" type="pres">
      <dgm:prSet presAssocID="{88BBA849-E431-4137-865C-8B8BBC20D4EC}" presName="bgRectTx" presStyleLbl="bgShp" presStyleIdx="0" presStyleCnt="3">
        <dgm:presLayoutVars>
          <dgm:bulletEnabled val="1"/>
        </dgm:presLayoutVars>
      </dgm:prSet>
      <dgm:spPr/>
      <dgm:t>
        <a:bodyPr/>
        <a:lstStyle/>
        <a:p>
          <a:endParaRPr lang="en-US"/>
        </a:p>
      </dgm:t>
    </dgm:pt>
    <dgm:pt modelId="{3CA82B1F-DB1D-447E-8EDC-0E0EB85485EC}" type="pres">
      <dgm:prSet presAssocID="{88BBA849-E431-4137-865C-8B8BBC20D4EC}" presName="spComp" presStyleCnt="0"/>
      <dgm:spPr/>
    </dgm:pt>
    <dgm:pt modelId="{1E46BC75-5A02-43FD-8F08-8C6456F12112}" type="pres">
      <dgm:prSet presAssocID="{88BBA849-E431-4137-865C-8B8BBC20D4EC}" presName="vSp" presStyleCnt="0"/>
      <dgm:spPr/>
    </dgm:pt>
    <dgm:pt modelId="{3D905842-F210-457C-9820-E753DD3F0D31}" type="pres">
      <dgm:prSet presAssocID="{B14486FC-FCA0-4D49-B36E-6E7048FAF330}" presName="rectComp" presStyleCnt="0"/>
      <dgm:spPr/>
    </dgm:pt>
    <dgm:pt modelId="{98DB001B-3640-496F-B512-FABA1D7DF789}" type="pres">
      <dgm:prSet presAssocID="{B14486FC-FCA0-4D49-B36E-6E7048FAF330}" presName="bgRect" presStyleLbl="bgShp" presStyleIdx="1" presStyleCnt="3"/>
      <dgm:spPr/>
      <dgm:t>
        <a:bodyPr/>
        <a:lstStyle/>
        <a:p>
          <a:endParaRPr lang="en-US"/>
        </a:p>
      </dgm:t>
    </dgm:pt>
    <dgm:pt modelId="{CB5252C9-CAEA-468A-B5AE-82BD81B440F5}" type="pres">
      <dgm:prSet presAssocID="{B14486FC-FCA0-4D49-B36E-6E7048FAF330}" presName="bgRectTx" presStyleLbl="bgShp" presStyleIdx="1" presStyleCnt="3">
        <dgm:presLayoutVars>
          <dgm:bulletEnabled val="1"/>
        </dgm:presLayoutVars>
      </dgm:prSet>
      <dgm:spPr/>
      <dgm:t>
        <a:bodyPr/>
        <a:lstStyle/>
        <a:p>
          <a:endParaRPr lang="en-US"/>
        </a:p>
      </dgm:t>
    </dgm:pt>
    <dgm:pt modelId="{0644EA7C-7A5D-44A3-A738-2B8F19AF3807}" type="pres">
      <dgm:prSet presAssocID="{B14486FC-FCA0-4D49-B36E-6E7048FAF330}" presName="spComp" presStyleCnt="0"/>
      <dgm:spPr/>
    </dgm:pt>
    <dgm:pt modelId="{7FB9B8DF-10F9-4140-97BC-EC963F0C832F}" type="pres">
      <dgm:prSet presAssocID="{B14486FC-FCA0-4D49-B36E-6E7048FAF330}" presName="vSp" presStyleCnt="0"/>
      <dgm:spPr/>
    </dgm:pt>
    <dgm:pt modelId="{20D7C227-DE5E-45C9-AFCA-1C50AEF7ABBD}" type="pres">
      <dgm:prSet presAssocID="{184171AB-8951-46BA-ABCD-3A09DB009F15}" presName="rectComp" presStyleCnt="0"/>
      <dgm:spPr/>
    </dgm:pt>
    <dgm:pt modelId="{5DA661A0-1D9C-48E6-8F8C-DEFBB7795A38}" type="pres">
      <dgm:prSet presAssocID="{184171AB-8951-46BA-ABCD-3A09DB009F15}" presName="bgRect" presStyleLbl="bgShp" presStyleIdx="2" presStyleCnt="3"/>
      <dgm:spPr/>
      <dgm:t>
        <a:bodyPr/>
        <a:lstStyle/>
        <a:p>
          <a:endParaRPr lang="en-US"/>
        </a:p>
      </dgm:t>
    </dgm:pt>
    <dgm:pt modelId="{79912FC8-1272-449E-BC6E-1E1ED1019391}" type="pres">
      <dgm:prSet presAssocID="{184171AB-8951-46BA-ABCD-3A09DB009F15}" presName="bgRectTx" presStyleLbl="bgShp" presStyleIdx="2" presStyleCnt="3">
        <dgm:presLayoutVars>
          <dgm:bulletEnabled val="1"/>
        </dgm:presLayoutVars>
      </dgm:prSet>
      <dgm:spPr/>
      <dgm:t>
        <a:bodyPr/>
        <a:lstStyle/>
        <a:p>
          <a:endParaRPr lang="en-US"/>
        </a:p>
      </dgm:t>
    </dgm:pt>
  </dgm:ptLst>
  <dgm:cxnLst>
    <dgm:cxn modelId="{032A9BA2-DB96-4058-9012-41D0751A33F7}" srcId="{6D069DFB-6CB1-4C38-928E-F03FF72F6199}" destId="{4626395F-277B-4011-92CB-643E1663480D}" srcOrd="1" destOrd="0" parTransId="{9DC2A848-A55F-476E-9DB2-5CF606D17AF9}" sibTransId="{F18BFC32-6FFB-424F-A955-1873917CB8D7}"/>
    <dgm:cxn modelId="{2EC8491B-5FCB-426E-8B08-74115F75DD87}" srcId="{0D488444-35C0-4A8E-84E0-777EB5384E6E}" destId="{88BBA849-E431-4137-865C-8B8BBC20D4EC}" srcOrd="1" destOrd="0" parTransId="{EB6136AB-6B1B-46DF-8706-C56CDA9D9FFA}" sibTransId="{AE363FF5-C038-49E0-9611-4D83C5BC82A3}"/>
    <dgm:cxn modelId="{6601B2BD-88CF-4A7B-A8F3-7629BBEF498E}" type="presOf" srcId="{9DC2A848-A55F-476E-9DB2-5CF606D17AF9}" destId="{2B57C271-F28E-4631-89AF-69FB26F5FAE3}" srcOrd="0" destOrd="0" presId="urn:microsoft.com/office/officeart/2005/8/layout/hierarchy6"/>
    <dgm:cxn modelId="{267EB65A-BDD0-4BBB-AEEE-9AE809D15098}" type="presOf" srcId="{796256D9-B85A-44E3-B4AF-A2F9CF0510C2}" destId="{B94C8D83-CC43-4925-85DE-8341288E8264}" srcOrd="0" destOrd="0" presId="urn:microsoft.com/office/officeart/2005/8/layout/hierarchy6"/>
    <dgm:cxn modelId="{8F390E16-1270-4069-9B1A-97B476B3CD7A}" type="presOf" srcId="{184171AB-8951-46BA-ABCD-3A09DB009F15}" destId="{5DA661A0-1D9C-48E6-8F8C-DEFBB7795A38}" srcOrd="0" destOrd="0" presId="urn:microsoft.com/office/officeart/2005/8/layout/hierarchy6"/>
    <dgm:cxn modelId="{2E72B91E-8C8C-41A8-9A06-683A2A94AF3F}" type="presOf" srcId="{0D488444-35C0-4A8E-84E0-777EB5384E6E}" destId="{517C92D9-09BA-4F7B-8779-9E23EF1631B1}" srcOrd="0" destOrd="0" presId="urn:microsoft.com/office/officeart/2005/8/layout/hierarchy6"/>
    <dgm:cxn modelId="{F4B371A7-1793-4170-9CB5-C705A1DF4BC2}" type="presOf" srcId="{73292D17-CF94-4165-A9EB-3085DEA6EDFB}" destId="{0C514D70-6C5B-4E32-859D-47272685C5F6}" srcOrd="0" destOrd="0" presId="urn:microsoft.com/office/officeart/2005/8/layout/hierarchy6"/>
    <dgm:cxn modelId="{800AACF4-BEB5-4091-AEC6-DCF91930657E}" srcId="{0D488444-35C0-4A8E-84E0-777EB5384E6E}" destId="{CD7A0854-F31E-41F6-B926-210C05E7D706}" srcOrd="0" destOrd="0" parTransId="{7BC567FE-82EF-4FCD-856F-3E90F210AF32}" sibTransId="{C586ACE8-03F1-4630-A540-21FE2DB624E1}"/>
    <dgm:cxn modelId="{8477F06A-94A3-46EF-8812-F3C0BB4BC2FE}" type="presOf" srcId="{88BBA849-E431-4137-865C-8B8BBC20D4EC}" destId="{3A27B562-3164-4FEE-AA78-0CB25BD953FD}" srcOrd="0" destOrd="0" presId="urn:microsoft.com/office/officeart/2005/8/layout/hierarchy6"/>
    <dgm:cxn modelId="{BBB79C1C-9C2B-4EC3-BDEE-1BB13B9DDC65}" type="presOf" srcId="{184171AB-8951-46BA-ABCD-3A09DB009F15}" destId="{79912FC8-1272-449E-BC6E-1E1ED1019391}" srcOrd="1" destOrd="0" presId="urn:microsoft.com/office/officeart/2005/8/layout/hierarchy6"/>
    <dgm:cxn modelId="{C079790A-F11A-4035-9AEA-B9CAE5DF3813}" type="presOf" srcId="{1C509103-CF7A-4A49-9ADB-51B16778B989}" destId="{109DDFC0-96E6-4FFE-B18C-B052B6163DF8}" srcOrd="0" destOrd="0" presId="urn:microsoft.com/office/officeart/2005/8/layout/hierarchy6"/>
    <dgm:cxn modelId="{7B9A2FA9-2FFA-480C-92F1-6446AB898A4B}" type="presOf" srcId="{0B2A7387-7801-4C6C-B149-3D3477B61048}" destId="{3203D413-D369-427E-BFFF-1377F757E29E}" srcOrd="0" destOrd="0" presId="urn:microsoft.com/office/officeart/2005/8/layout/hierarchy6"/>
    <dgm:cxn modelId="{E20FE591-F067-43E4-B883-EB65113C4303}" type="presOf" srcId="{4626395F-277B-4011-92CB-643E1663480D}" destId="{C9DBD8F9-8CCE-47A2-8789-3504C766B412}" srcOrd="0" destOrd="0" presId="urn:microsoft.com/office/officeart/2005/8/layout/hierarchy6"/>
    <dgm:cxn modelId="{5084ADA4-61F1-4A82-AB94-47688194C72D}" srcId="{CD7A0854-F31E-41F6-B926-210C05E7D706}" destId="{14C0EB8F-77BC-42C8-80A1-35AF9D902F87}" srcOrd="1" destOrd="0" parTransId="{FD59D125-9A90-4C47-B269-616871AB1BF5}" sibTransId="{A1EED7AB-80D5-4289-9476-CFEED47A48E6}"/>
    <dgm:cxn modelId="{F8F901E2-1D8D-4DBD-997B-D8F6F4536A92}" srcId="{CD7A0854-F31E-41F6-B926-210C05E7D706}" destId="{6D069DFB-6CB1-4C38-928E-F03FF72F6199}" srcOrd="0" destOrd="0" parTransId="{D09AEF40-1A3A-417A-BA79-609E2213C4A5}" sibTransId="{D0044ED7-17D8-49D8-B100-005A334127BB}"/>
    <dgm:cxn modelId="{D3B6AD97-622A-4968-873D-B31F3758510F}" type="presOf" srcId="{FD59D125-9A90-4C47-B269-616871AB1BF5}" destId="{03E666C5-ED95-404B-9FB0-1A038CB54733}" srcOrd="0" destOrd="0" presId="urn:microsoft.com/office/officeart/2005/8/layout/hierarchy6"/>
    <dgm:cxn modelId="{F213B2D3-2D6E-4FA0-8D07-6B061A6EFB6B}" type="presOf" srcId="{B14486FC-FCA0-4D49-B36E-6E7048FAF330}" destId="{CB5252C9-CAEA-468A-B5AE-82BD81B440F5}" srcOrd="1" destOrd="0" presId="urn:microsoft.com/office/officeart/2005/8/layout/hierarchy6"/>
    <dgm:cxn modelId="{3530B3ED-973F-430B-A26E-BB3E42F8B31C}" srcId="{0D488444-35C0-4A8E-84E0-777EB5384E6E}" destId="{B14486FC-FCA0-4D49-B36E-6E7048FAF330}" srcOrd="2" destOrd="0" parTransId="{A829BE6C-C84D-487D-B7F5-D44779B2512C}" sibTransId="{DC5D2338-8024-4F13-AD13-C5839A97F579}"/>
    <dgm:cxn modelId="{DDCF148F-4DD1-4DEF-B187-F57A65D44DF3}" type="presOf" srcId="{14C0EB8F-77BC-42C8-80A1-35AF9D902F87}" destId="{9B74E6E6-9FDA-46E4-B779-322D6E11B798}" srcOrd="0" destOrd="0" presId="urn:microsoft.com/office/officeart/2005/8/layout/hierarchy6"/>
    <dgm:cxn modelId="{B02FC3CC-60FE-46C0-82F8-2DAA03914DC9}" type="presOf" srcId="{CD7A0854-F31E-41F6-B926-210C05E7D706}" destId="{0AF507FC-B3E9-43A7-B525-C40241354092}" srcOrd="0" destOrd="0" presId="urn:microsoft.com/office/officeart/2005/8/layout/hierarchy6"/>
    <dgm:cxn modelId="{EF7CC8AF-CB25-4489-AC0C-BE2D56D08799}" type="presOf" srcId="{5D2A79AE-8F6C-4B3E-9181-F0C3B44553EE}" destId="{FB03675F-5B5E-4356-B355-60F4DA0DED09}" srcOrd="0" destOrd="0" presId="urn:microsoft.com/office/officeart/2005/8/layout/hierarchy6"/>
    <dgm:cxn modelId="{5EDA5D40-466B-4BE2-BCFF-2097FEB1897D}" srcId="{6D069DFB-6CB1-4C38-928E-F03FF72F6199}" destId="{73292D17-CF94-4165-A9EB-3085DEA6EDFB}" srcOrd="0" destOrd="0" parTransId="{796256D9-B85A-44E3-B4AF-A2F9CF0510C2}" sibTransId="{16F50148-4D5A-4063-B5D7-10AD29E05F43}"/>
    <dgm:cxn modelId="{40D50BA8-774A-4F67-BF79-A844E3485BB3}" type="presOf" srcId="{68B962EE-5EC2-4CC1-9298-78C8AF6B51B1}" destId="{60FD3CBC-11AB-41F3-A7A5-877544019303}" srcOrd="0" destOrd="0" presId="urn:microsoft.com/office/officeart/2005/8/layout/hierarchy6"/>
    <dgm:cxn modelId="{6FA8D2DC-5BE4-49CB-8955-E2CC32FE8FCE}" srcId="{14C0EB8F-77BC-42C8-80A1-35AF9D902F87}" destId="{0B2A7387-7801-4C6C-B149-3D3477B61048}" srcOrd="1" destOrd="0" parTransId="{68B962EE-5EC2-4CC1-9298-78C8AF6B51B1}" sibTransId="{4BB90AA6-A1D9-4511-B018-4E2845BE4022}"/>
    <dgm:cxn modelId="{A20489A2-9F3E-4665-A118-2C0684AB765C}" type="presOf" srcId="{D09AEF40-1A3A-417A-BA79-609E2213C4A5}" destId="{B9DBCEC7-1830-40DA-BAE0-084F602CA567}" srcOrd="0" destOrd="0" presId="urn:microsoft.com/office/officeart/2005/8/layout/hierarchy6"/>
    <dgm:cxn modelId="{10A07EDF-CA9B-4B2A-B9B6-8912182899C1}" type="presOf" srcId="{B14486FC-FCA0-4D49-B36E-6E7048FAF330}" destId="{98DB001B-3640-496F-B512-FABA1D7DF789}" srcOrd="0" destOrd="0" presId="urn:microsoft.com/office/officeart/2005/8/layout/hierarchy6"/>
    <dgm:cxn modelId="{C4E9413C-E08C-4AAA-B462-9627E69918DB}" srcId="{14C0EB8F-77BC-42C8-80A1-35AF9D902F87}" destId="{5D2A79AE-8F6C-4B3E-9181-F0C3B44553EE}" srcOrd="0" destOrd="0" parTransId="{1C509103-CF7A-4A49-9ADB-51B16778B989}" sibTransId="{EEAA3B61-37D2-497F-9EA0-4C8A767C1844}"/>
    <dgm:cxn modelId="{7312CB15-933B-46AB-8C1B-EC4DACF41245}" type="presOf" srcId="{6D069DFB-6CB1-4C38-928E-F03FF72F6199}" destId="{9A3A0A8A-843D-4C5E-A4B9-D3D93DC585F3}" srcOrd="0" destOrd="0" presId="urn:microsoft.com/office/officeart/2005/8/layout/hierarchy6"/>
    <dgm:cxn modelId="{58BBB343-B2D3-4A30-AD14-DCB11162D12B}" srcId="{0D488444-35C0-4A8E-84E0-777EB5384E6E}" destId="{184171AB-8951-46BA-ABCD-3A09DB009F15}" srcOrd="3" destOrd="0" parTransId="{FEC18F49-EAE2-4467-B4DA-6D67C2B61F4B}" sibTransId="{0725F77C-7A65-47E2-AC94-FCA2377FAD70}"/>
    <dgm:cxn modelId="{3A41E040-32EF-44AA-91A0-C81776D29D78}" type="presOf" srcId="{88BBA849-E431-4137-865C-8B8BBC20D4EC}" destId="{0106FC08-05C1-47A1-BF7D-C014BCFCD603}" srcOrd="1" destOrd="0" presId="urn:microsoft.com/office/officeart/2005/8/layout/hierarchy6"/>
    <dgm:cxn modelId="{3BC87DC2-4BE3-4F25-8082-774DA0271523}" type="presParOf" srcId="{517C92D9-09BA-4F7B-8779-9E23EF1631B1}" destId="{4AFDAED9-C126-435F-A02F-F5B462C796E0}" srcOrd="0" destOrd="0" presId="urn:microsoft.com/office/officeart/2005/8/layout/hierarchy6"/>
    <dgm:cxn modelId="{98B8A9C3-FAFF-491C-BE02-453D06FB4BB5}" type="presParOf" srcId="{4AFDAED9-C126-435F-A02F-F5B462C796E0}" destId="{A157BAB5-1865-4352-AFD3-8B1D5C6515D1}" srcOrd="0" destOrd="0" presId="urn:microsoft.com/office/officeart/2005/8/layout/hierarchy6"/>
    <dgm:cxn modelId="{93606361-385C-4669-80F4-265DCD9C5E83}" type="presParOf" srcId="{4AFDAED9-C126-435F-A02F-F5B462C796E0}" destId="{7AC5FEB3-56ED-46BF-88E4-89892C314532}" srcOrd="1" destOrd="0" presId="urn:microsoft.com/office/officeart/2005/8/layout/hierarchy6"/>
    <dgm:cxn modelId="{7246052F-4D3F-4295-8EB9-55B81AC39ECE}" type="presParOf" srcId="{7AC5FEB3-56ED-46BF-88E4-89892C314532}" destId="{D58696B1-0681-438A-B107-88D82A8FC51B}" srcOrd="0" destOrd="0" presId="urn:microsoft.com/office/officeart/2005/8/layout/hierarchy6"/>
    <dgm:cxn modelId="{E0EE371A-9E65-440C-A15E-1D928DF81E8E}" type="presParOf" srcId="{D58696B1-0681-438A-B107-88D82A8FC51B}" destId="{0AF507FC-B3E9-43A7-B525-C40241354092}" srcOrd="0" destOrd="0" presId="urn:microsoft.com/office/officeart/2005/8/layout/hierarchy6"/>
    <dgm:cxn modelId="{A76712DC-6FA0-4300-9E69-3913192D0DD2}" type="presParOf" srcId="{D58696B1-0681-438A-B107-88D82A8FC51B}" destId="{A39341FA-AD4C-4D41-B94F-042A5D8902CA}" srcOrd="1" destOrd="0" presId="urn:microsoft.com/office/officeart/2005/8/layout/hierarchy6"/>
    <dgm:cxn modelId="{40CD55C1-9F9E-4E24-AB86-23BD20696F9A}" type="presParOf" srcId="{A39341FA-AD4C-4D41-B94F-042A5D8902CA}" destId="{B9DBCEC7-1830-40DA-BAE0-084F602CA567}" srcOrd="0" destOrd="0" presId="urn:microsoft.com/office/officeart/2005/8/layout/hierarchy6"/>
    <dgm:cxn modelId="{538B028D-3CDD-4B4C-BE1B-DBA33D531E2E}" type="presParOf" srcId="{A39341FA-AD4C-4D41-B94F-042A5D8902CA}" destId="{43B5B6AF-CB9E-4BC3-8DA3-ACF37E4DA2AD}" srcOrd="1" destOrd="0" presId="urn:microsoft.com/office/officeart/2005/8/layout/hierarchy6"/>
    <dgm:cxn modelId="{364B85E7-3ABD-4855-93BB-A5FE126321D4}" type="presParOf" srcId="{43B5B6AF-CB9E-4BC3-8DA3-ACF37E4DA2AD}" destId="{9A3A0A8A-843D-4C5E-A4B9-D3D93DC585F3}" srcOrd="0" destOrd="0" presId="urn:microsoft.com/office/officeart/2005/8/layout/hierarchy6"/>
    <dgm:cxn modelId="{9C2DCCB4-5A03-4AD8-BC2D-DFD9D6F330C1}" type="presParOf" srcId="{43B5B6AF-CB9E-4BC3-8DA3-ACF37E4DA2AD}" destId="{906A336E-0DFA-4B48-BAEF-1C5F7AD9DBE1}" srcOrd="1" destOrd="0" presId="urn:microsoft.com/office/officeart/2005/8/layout/hierarchy6"/>
    <dgm:cxn modelId="{544E630E-5028-493A-A378-58E738F29A33}" type="presParOf" srcId="{906A336E-0DFA-4B48-BAEF-1C5F7AD9DBE1}" destId="{B94C8D83-CC43-4925-85DE-8341288E8264}" srcOrd="0" destOrd="0" presId="urn:microsoft.com/office/officeart/2005/8/layout/hierarchy6"/>
    <dgm:cxn modelId="{38DE12DE-782C-4D71-A877-7BB7AC8AFD8B}" type="presParOf" srcId="{906A336E-0DFA-4B48-BAEF-1C5F7AD9DBE1}" destId="{F8A15D57-9B34-4CCA-A87C-6ADE4FE04C8D}" srcOrd="1" destOrd="0" presId="urn:microsoft.com/office/officeart/2005/8/layout/hierarchy6"/>
    <dgm:cxn modelId="{1E2E5A34-4FB9-41DF-A714-407301D74FBE}" type="presParOf" srcId="{F8A15D57-9B34-4CCA-A87C-6ADE4FE04C8D}" destId="{0C514D70-6C5B-4E32-859D-47272685C5F6}" srcOrd="0" destOrd="0" presId="urn:microsoft.com/office/officeart/2005/8/layout/hierarchy6"/>
    <dgm:cxn modelId="{D4E1C0DD-8352-4D29-8595-7621B836B77F}" type="presParOf" srcId="{F8A15D57-9B34-4CCA-A87C-6ADE4FE04C8D}" destId="{FAD2ACBF-41BA-490D-AE59-793F412394A2}" srcOrd="1" destOrd="0" presId="urn:microsoft.com/office/officeart/2005/8/layout/hierarchy6"/>
    <dgm:cxn modelId="{8F98C9D0-35FF-47B7-98EB-BA2247E1EDCD}" type="presParOf" srcId="{906A336E-0DFA-4B48-BAEF-1C5F7AD9DBE1}" destId="{2B57C271-F28E-4631-89AF-69FB26F5FAE3}" srcOrd="2" destOrd="0" presId="urn:microsoft.com/office/officeart/2005/8/layout/hierarchy6"/>
    <dgm:cxn modelId="{E7D14476-1CCC-49F3-BC09-C26720B56B30}" type="presParOf" srcId="{906A336E-0DFA-4B48-BAEF-1C5F7AD9DBE1}" destId="{6FBE1837-5818-4DE0-B090-7EB550D26F4B}" srcOrd="3" destOrd="0" presId="urn:microsoft.com/office/officeart/2005/8/layout/hierarchy6"/>
    <dgm:cxn modelId="{246F92D4-DB18-4821-BD1D-473A2F4DF598}" type="presParOf" srcId="{6FBE1837-5818-4DE0-B090-7EB550D26F4B}" destId="{C9DBD8F9-8CCE-47A2-8789-3504C766B412}" srcOrd="0" destOrd="0" presId="urn:microsoft.com/office/officeart/2005/8/layout/hierarchy6"/>
    <dgm:cxn modelId="{1D5DD04B-3B82-412D-A8EF-DAE32232ADD7}" type="presParOf" srcId="{6FBE1837-5818-4DE0-B090-7EB550D26F4B}" destId="{ADC0544D-FD12-490E-9E5A-02BF3468345A}" srcOrd="1" destOrd="0" presId="urn:microsoft.com/office/officeart/2005/8/layout/hierarchy6"/>
    <dgm:cxn modelId="{39B347E7-A9DD-4CCE-B054-08067B2FD1E8}" type="presParOf" srcId="{A39341FA-AD4C-4D41-B94F-042A5D8902CA}" destId="{03E666C5-ED95-404B-9FB0-1A038CB54733}" srcOrd="2" destOrd="0" presId="urn:microsoft.com/office/officeart/2005/8/layout/hierarchy6"/>
    <dgm:cxn modelId="{92D67533-A39C-4795-A5EF-7DB46FE0601D}" type="presParOf" srcId="{A39341FA-AD4C-4D41-B94F-042A5D8902CA}" destId="{B3873886-FA4B-41AA-BD69-A3EF4EA11D20}" srcOrd="3" destOrd="0" presId="urn:microsoft.com/office/officeart/2005/8/layout/hierarchy6"/>
    <dgm:cxn modelId="{E732E79A-E7C9-4893-B726-E8BE6A92CFEB}" type="presParOf" srcId="{B3873886-FA4B-41AA-BD69-A3EF4EA11D20}" destId="{9B74E6E6-9FDA-46E4-B779-322D6E11B798}" srcOrd="0" destOrd="0" presId="urn:microsoft.com/office/officeart/2005/8/layout/hierarchy6"/>
    <dgm:cxn modelId="{1DC033CA-A90A-4227-87A2-F704683401FF}" type="presParOf" srcId="{B3873886-FA4B-41AA-BD69-A3EF4EA11D20}" destId="{D49400EB-4BFC-4CE4-8662-11C1A99A652E}" srcOrd="1" destOrd="0" presId="urn:microsoft.com/office/officeart/2005/8/layout/hierarchy6"/>
    <dgm:cxn modelId="{004673EE-B70A-43BA-BDE4-8B43B733EEA4}" type="presParOf" srcId="{D49400EB-4BFC-4CE4-8662-11C1A99A652E}" destId="{109DDFC0-96E6-4FFE-B18C-B052B6163DF8}" srcOrd="0" destOrd="0" presId="urn:microsoft.com/office/officeart/2005/8/layout/hierarchy6"/>
    <dgm:cxn modelId="{E66D6F74-F066-4EEB-8F9A-A0CAD05C98CA}" type="presParOf" srcId="{D49400EB-4BFC-4CE4-8662-11C1A99A652E}" destId="{A2F32E0E-6220-4144-82FE-E4DE272F6C00}" srcOrd="1" destOrd="0" presId="urn:microsoft.com/office/officeart/2005/8/layout/hierarchy6"/>
    <dgm:cxn modelId="{A8DA5B48-AFBF-4B9B-88A7-E1E6FB01B059}" type="presParOf" srcId="{A2F32E0E-6220-4144-82FE-E4DE272F6C00}" destId="{FB03675F-5B5E-4356-B355-60F4DA0DED09}" srcOrd="0" destOrd="0" presId="urn:microsoft.com/office/officeart/2005/8/layout/hierarchy6"/>
    <dgm:cxn modelId="{69706775-CCCE-436F-9652-2FA9B90FDF06}" type="presParOf" srcId="{A2F32E0E-6220-4144-82FE-E4DE272F6C00}" destId="{18D5359F-A3A7-488F-9D2C-6D81FE01C9AD}" srcOrd="1" destOrd="0" presId="urn:microsoft.com/office/officeart/2005/8/layout/hierarchy6"/>
    <dgm:cxn modelId="{39A9CD6A-CAEA-4D0B-B3FC-D6DEE5CA5CB3}" type="presParOf" srcId="{D49400EB-4BFC-4CE4-8662-11C1A99A652E}" destId="{60FD3CBC-11AB-41F3-A7A5-877544019303}" srcOrd="2" destOrd="0" presId="urn:microsoft.com/office/officeart/2005/8/layout/hierarchy6"/>
    <dgm:cxn modelId="{EC2C4BAC-63AB-4774-981E-D44D174D95F0}" type="presParOf" srcId="{D49400EB-4BFC-4CE4-8662-11C1A99A652E}" destId="{7E48CABC-30E2-4408-8DE8-1726262C5469}" srcOrd="3" destOrd="0" presId="urn:microsoft.com/office/officeart/2005/8/layout/hierarchy6"/>
    <dgm:cxn modelId="{ACC99A32-715C-41FF-B3DE-90C88A88D9E6}" type="presParOf" srcId="{7E48CABC-30E2-4408-8DE8-1726262C5469}" destId="{3203D413-D369-427E-BFFF-1377F757E29E}" srcOrd="0" destOrd="0" presId="urn:microsoft.com/office/officeart/2005/8/layout/hierarchy6"/>
    <dgm:cxn modelId="{33A8244A-FBB0-49F9-A64C-CC2172F4BA7A}" type="presParOf" srcId="{7E48CABC-30E2-4408-8DE8-1726262C5469}" destId="{08CE9A6F-F703-48FD-9963-9E92FD941C63}" srcOrd="1" destOrd="0" presId="urn:microsoft.com/office/officeart/2005/8/layout/hierarchy6"/>
    <dgm:cxn modelId="{7481C147-4ADF-4217-B9D1-2E332342A535}" type="presParOf" srcId="{517C92D9-09BA-4F7B-8779-9E23EF1631B1}" destId="{523A30B1-C046-44F1-AEFB-2A75F8273FE3}" srcOrd="1" destOrd="0" presId="urn:microsoft.com/office/officeart/2005/8/layout/hierarchy6"/>
    <dgm:cxn modelId="{B86E6943-0C31-4AC7-9BC1-0CC8A79B3844}" type="presParOf" srcId="{523A30B1-C046-44F1-AEFB-2A75F8273FE3}" destId="{8037AD5C-7AE5-48D5-9838-42439FDEBC71}" srcOrd="0" destOrd="0" presId="urn:microsoft.com/office/officeart/2005/8/layout/hierarchy6"/>
    <dgm:cxn modelId="{095E76FC-CC26-47F3-B9C4-AD83870B0F72}" type="presParOf" srcId="{8037AD5C-7AE5-48D5-9838-42439FDEBC71}" destId="{3A27B562-3164-4FEE-AA78-0CB25BD953FD}" srcOrd="0" destOrd="0" presId="urn:microsoft.com/office/officeart/2005/8/layout/hierarchy6"/>
    <dgm:cxn modelId="{19D889B6-DB18-452F-A408-CB1EFE267E27}" type="presParOf" srcId="{8037AD5C-7AE5-48D5-9838-42439FDEBC71}" destId="{0106FC08-05C1-47A1-BF7D-C014BCFCD603}" srcOrd="1" destOrd="0" presId="urn:microsoft.com/office/officeart/2005/8/layout/hierarchy6"/>
    <dgm:cxn modelId="{40F28B0A-2F4C-4B8F-BA40-ECFF8CCC9958}" type="presParOf" srcId="{523A30B1-C046-44F1-AEFB-2A75F8273FE3}" destId="{3CA82B1F-DB1D-447E-8EDC-0E0EB85485EC}" srcOrd="1" destOrd="0" presId="urn:microsoft.com/office/officeart/2005/8/layout/hierarchy6"/>
    <dgm:cxn modelId="{1257F302-ECEF-4288-9AA0-A019F2A15154}" type="presParOf" srcId="{3CA82B1F-DB1D-447E-8EDC-0E0EB85485EC}" destId="{1E46BC75-5A02-43FD-8F08-8C6456F12112}" srcOrd="0" destOrd="0" presId="urn:microsoft.com/office/officeart/2005/8/layout/hierarchy6"/>
    <dgm:cxn modelId="{ECA1D072-B875-4061-B672-2332B901B357}" type="presParOf" srcId="{523A30B1-C046-44F1-AEFB-2A75F8273FE3}" destId="{3D905842-F210-457C-9820-E753DD3F0D31}" srcOrd="2" destOrd="0" presId="urn:microsoft.com/office/officeart/2005/8/layout/hierarchy6"/>
    <dgm:cxn modelId="{F163088E-9E4C-4BC1-8B38-6C916C49AB4C}" type="presParOf" srcId="{3D905842-F210-457C-9820-E753DD3F0D31}" destId="{98DB001B-3640-496F-B512-FABA1D7DF789}" srcOrd="0" destOrd="0" presId="urn:microsoft.com/office/officeart/2005/8/layout/hierarchy6"/>
    <dgm:cxn modelId="{E392294C-5EB2-4BA3-85FE-25C5AA9E3D32}" type="presParOf" srcId="{3D905842-F210-457C-9820-E753DD3F0D31}" destId="{CB5252C9-CAEA-468A-B5AE-82BD81B440F5}" srcOrd="1" destOrd="0" presId="urn:microsoft.com/office/officeart/2005/8/layout/hierarchy6"/>
    <dgm:cxn modelId="{557C2FF7-6B81-4696-8AD3-9CB16A12C266}" type="presParOf" srcId="{523A30B1-C046-44F1-AEFB-2A75F8273FE3}" destId="{0644EA7C-7A5D-44A3-A738-2B8F19AF3807}" srcOrd="3" destOrd="0" presId="urn:microsoft.com/office/officeart/2005/8/layout/hierarchy6"/>
    <dgm:cxn modelId="{5AD9845C-235D-417F-BE78-924BCB47FB83}" type="presParOf" srcId="{0644EA7C-7A5D-44A3-A738-2B8F19AF3807}" destId="{7FB9B8DF-10F9-4140-97BC-EC963F0C832F}" srcOrd="0" destOrd="0" presId="urn:microsoft.com/office/officeart/2005/8/layout/hierarchy6"/>
    <dgm:cxn modelId="{391D1A86-F0BB-4573-8996-3F596622AC95}" type="presParOf" srcId="{523A30B1-C046-44F1-AEFB-2A75F8273FE3}" destId="{20D7C227-DE5E-45C9-AFCA-1C50AEF7ABBD}" srcOrd="4" destOrd="0" presId="urn:microsoft.com/office/officeart/2005/8/layout/hierarchy6"/>
    <dgm:cxn modelId="{51B89ED4-07D8-4DAB-9BE9-0960D802B45B}" type="presParOf" srcId="{20D7C227-DE5E-45C9-AFCA-1C50AEF7ABBD}" destId="{5DA661A0-1D9C-48E6-8F8C-DEFBB7795A38}" srcOrd="0" destOrd="0" presId="urn:microsoft.com/office/officeart/2005/8/layout/hierarchy6"/>
    <dgm:cxn modelId="{D9991FA0-5D08-4753-AF5D-7EA2E45A324D}" type="presParOf" srcId="{20D7C227-DE5E-45C9-AFCA-1C50AEF7ABBD}" destId="{79912FC8-1272-449E-BC6E-1E1ED1019391}" srcOrd="1" destOrd="0" presId="urn:microsoft.com/office/officeart/2005/8/layout/hierarchy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78339F2-F87E-4557-A8D6-D4554E781F06}" type="doc">
      <dgm:prSet loTypeId="urn:microsoft.com/office/officeart/2005/8/layout/process5" loCatId="process" qsTypeId="urn:microsoft.com/office/officeart/2005/8/quickstyle/simple2" qsCatId="simple" csTypeId="urn:microsoft.com/office/officeart/2005/8/colors/accent1_2" csCatId="accent1" phldr="1"/>
      <dgm:spPr/>
      <dgm:t>
        <a:bodyPr/>
        <a:lstStyle/>
        <a:p>
          <a:endParaRPr lang="en-US"/>
        </a:p>
      </dgm:t>
    </dgm:pt>
    <dgm:pt modelId="{95DE3168-6DE7-424A-9775-B909FABB2F0E}">
      <dgm:prSet phldrT="[Text]"/>
      <dgm:spPr/>
      <dgm:t>
        <a:bodyPr/>
        <a:lstStyle/>
        <a:p>
          <a:r>
            <a:rPr lang="en-US" dirty="0" smtClean="0"/>
            <a:t>Show a short video clip (no mention of physics). Let students share their ideas/understanding</a:t>
          </a:r>
          <a:endParaRPr lang="en-US" dirty="0"/>
        </a:p>
      </dgm:t>
    </dgm:pt>
    <dgm:pt modelId="{F7AD3BD3-D273-4A2C-A840-F899BF754D4B}" type="parTrans" cxnId="{66F0B15C-797E-4F2B-86B4-4004B051E4F6}">
      <dgm:prSet/>
      <dgm:spPr/>
      <dgm:t>
        <a:bodyPr/>
        <a:lstStyle/>
        <a:p>
          <a:endParaRPr lang="en-US"/>
        </a:p>
      </dgm:t>
    </dgm:pt>
    <dgm:pt modelId="{5BAFC6C4-0EDD-42DF-8F6C-07E3D0B6BCD9}" type="sibTrans" cxnId="{66F0B15C-797E-4F2B-86B4-4004B051E4F6}">
      <dgm:prSet/>
      <dgm:spPr/>
      <dgm:t>
        <a:bodyPr/>
        <a:lstStyle/>
        <a:p>
          <a:endParaRPr lang="en-US"/>
        </a:p>
      </dgm:t>
    </dgm:pt>
    <dgm:pt modelId="{D60741EB-6D1C-4AAB-A037-DA276E83FB80}">
      <dgm:prSet phldrT="[Text]"/>
      <dgm:spPr/>
      <dgm:t>
        <a:bodyPr/>
        <a:lstStyle/>
        <a:p>
          <a:r>
            <a:rPr lang="en-US" dirty="0" smtClean="0"/>
            <a:t>(Optional) </a:t>
          </a:r>
        </a:p>
        <a:p>
          <a:r>
            <a:rPr lang="en-US" dirty="0" smtClean="0"/>
            <a:t>Perform experiments and projects and ask student to present in groups</a:t>
          </a:r>
          <a:endParaRPr lang="en-US" dirty="0"/>
        </a:p>
      </dgm:t>
    </dgm:pt>
    <dgm:pt modelId="{DB259FFB-0719-4784-B266-2874B19419A2}" type="parTrans" cxnId="{A88A1D15-63BD-4FF6-9DF5-31918CC6EDAC}">
      <dgm:prSet/>
      <dgm:spPr/>
      <dgm:t>
        <a:bodyPr/>
        <a:lstStyle/>
        <a:p>
          <a:endParaRPr lang="en-US"/>
        </a:p>
      </dgm:t>
    </dgm:pt>
    <dgm:pt modelId="{2F852692-2220-4A4D-AE45-96359A754F8E}" type="sibTrans" cxnId="{A88A1D15-63BD-4FF6-9DF5-31918CC6EDAC}">
      <dgm:prSet/>
      <dgm:spPr/>
      <dgm:t>
        <a:bodyPr/>
        <a:lstStyle/>
        <a:p>
          <a:endParaRPr lang="en-US"/>
        </a:p>
      </dgm:t>
    </dgm:pt>
    <dgm:pt modelId="{C1641288-676B-412F-B7D2-B500B391DB45}">
      <dgm:prSet phldrT="[Text]"/>
      <dgm:spPr/>
      <dgm:t>
        <a:bodyPr/>
        <a:lstStyle/>
        <a:p>
          <a:r>
            <a:rPr lang="en-US" dirty="0" smtClean="0"/>
            <a:t>Open class discussion. Encourage out-of-the-box thinking and ability to see other sports/incidents using this knowledge </a:t>
          </a:r>
          <a:endParaRPr lang="en-US" dirty="0"/>
        </a:p>
      </dgm:t>
    </dgm:pt>
    <dgm:pt modelId="{69DD931E-1546-4CAC-8DE4-733E1AA21E48}" type="parTrans" cxnId="{7B70E5E9-5205-4EA6-A812-7D2E875A6C5F}">
      <dgm:prSet/>
      <dgm:spPr/>
      <dgm:t>
        <a:bodyPr/>
        <a:lstStyle/>
        <a:p>
          <a:endParaRPr lang="en-US"/>
        </a:p>
      </dgm:t>
    </dgm:pt>
    <dgm:pt modelId="{F8C3EDF7-8056-4C68-9642-03BFECE82DB9}" type="sibTrans" cxnId="{7B70E5E9-5205-4EA6-A812-7D2E875A6C5F}">
      <dgm:prSet/>
      <dgm:spPr/>
      <dgm:t>
        <a:bodyPr/>
        <a:lstStyle/>
        <a:p>
          <a:endParaRPr lang="en-US"/>
        </a:p>
      </dgm:t>
    </dgm:pt>
    <dgm:pt modelId="{243C0BF4-DF46-4D0F-8D5A-535BBC33B4FC}">
      <dgm:prSet/>
      <dgm:spPr/>
      <dgm:t>
        <a:bodyPr/>
        <a:lstStyle/>
        <a:p>
          <a:r>
            <a:rPr lang="en-US" dirty="0" smtClean="0"/>
            <a:t>Show the second video clip with detailed physics discussion</a:t>
          </a:r>
          <a:endParaRPr lang="en-US" dirty="0"/>
        </a:p>
      </dgm:t>
    </dgm:pt>
    <dgm:pt modelId="{8592A7B6-F7BA-4074-AE01-41D7770FFF67}" type="parTrans" cxnId="{94227051-09E5-4B16-8560-3EACFAB44E55}">
      <dgm:prSet/>
      <dgm:spPr/>
      <dgm:t>
        <a:bodyPr/>
        <a:lstStyle/>
        <a:p>
          <a:endParaRPr lang="en-US"/>
        </a:p>
      </dgm:t>
    </dgm:pt>
    <dgm:pt modelId="{20C2DA71-075B-4580-9392-DB49A84A2E98}" type="sibTrans" cxnId="{94227051-09E5-4B16-8560-3EACFAB44E55}">
      <dgm:prSet/>
      <dgm:spPr/>
      <dgm:t>
        <a:bodyPr/>
        <a:lstStyle/>
        <a:p>
          <a:endParaRPr lang="en-US"/>
        </a:p>
      </dgm:t>
    </dgm:pt>
    <dgm:pt modelId="{6E325852-0256-40EA-AF18-B0A8B987F029}">
      <dgm:prSet/>
      <dgm:spPr/>
      <dgm:t>
        <a:bodyPr/>
        <a:lstStyle/>
        <a:p>
          <a:r>
            <a:rPr lang="en-US" dirty="0" smtClean="0"/>
            <a:t>Review the basic mathematics needed that day</a:t>
          </a:r>
          <a:endParaRPr lang="en-US" dirty="0"/>
        </a:p>
      </dgm:t>
    </dgm:pt>
    <dgm:pt modelId="{4BB5802B-C686-4BCC-A4E5-C27FAA3F7524}" type="parTrans" cxnId="{17E7D8F0-001B-465A-A983-8A65D7DCB126}">
      <dgm:prSet/>
      <dgm:spPr/>
      <dgm:t>
        <a:bodyPr/>
        <a:lstStyle/>
        <a:p>
          <a:endParaRPr lang="en-US"/>
        </a:p>
      </dgm:t>
    </dgm:pt>
    <dgm:pt modelId="{7D64F77B-4BB8-4B1F-AA9C-FC7385AB8369}" type="sibTrans" cxnId="{17E7D8F0-001B-465A-A983-8A65D7DCB126}">
      <dgm:prSet/>
      <dgm:spPr/>
      <dgm:t>
        <a:bodyPr/>
        <a:lstStyle/>
        <a:p>
          <a:endParaRPr lang="en-US"/>
        </a:p>
      </dgm:t>
    </dgm:pt>
    <dgm:pt modelId="{A96D765A-C4B2-41A5-AEFD-6F6AC31A719C}">
      <dgm:prSet/>
      <dgm:spPr/>
      <dgm:t>
        <a:bodyPr/>
        <a:lstStyle/>
        <a:p>
          <a:r>
            <a:rPr lang="en-US" dirty="0" smtClean="0"/>
            <a:t>Develop the basic physics / equations</a:t>
          </a:r>
          <a:endParaRPr lang="en-US" dirty="0"/>
        </a:p>
      </dgm:t>
    </dgm:pt>
    <dgm:pt modelId="{64515334-CB12-40B3-BEDE-246820AA3A86}" type="parTrans" cxnId="{B2B30CA0-2802-4B0D-8611-7BA868348A5F}">
      <dgm:prSet/>
      <dgm:spPr/>
      <dgm:t>
        <a:bodyPr/>
        <a:lstStyle/>
        <a:p>
          <a:endParaRPr lang="en-US"/>
        </a:p>
      </dgm:t>
    </dgm:pt>
    <dgm:pt modelId="{B9C2383B-72E7-441A-8AD1-7754977F2554}" type="sibTrans" cxnId="{B2B30CA0-2802-4B0D-8611-7BA868348A5F}">
      <dgm:prSet/>
      <dgm:spPr/>
      <dgm:t>
        <a:bodyPr/>
        <a:lstStyle/>
        <a:p>
          <a:endParaRPr lang="en-US"/>
        </a:p>
      </dgm:t>
    </dgm:pt>
    <dgm:pt modelId="{C61031D9-FEB8-4981-87DF-5060A8F5CD18}">
      <dgm:prSet/>
      <dgm:spPr/>
      <dgm:t>
        <a:bodyPr/>
        <a:lstStyle/>
        <a:p>
          <a:r>
            <a:rPr lang="en-US" dirty="0" smtClean="0"/>
            <a:t>Select the simplest topic that you can teach with the background students have at that point in time</a:t>
          </a:r>
          <a:endParaRPr lang="en-US" dirty="0"/>
        </a:p>
      </dgm:t>
    </dgm:pt>
    <dgm:pt modelId="{3A5FA6F7-2723-437F-A5D5-1F9156BB4958}" type="parTrans" cxnId="{A634CC9B-2CF6-44AF-A276-285F847E8A81}">
      <dgm:prSet/>
      <dgm:spPr/>
      <dgm:t>
        <a:bodyPr/>
        <a:lstStyle/>
        <a:p>
          <a:endParaRPr lang="en-US"/>
        </a:p>
      </dgm:t>
    </dgm:pt>
    <dgm:pt modelId="{57B70BD3-E5B5-4E7A-9C77-974B611BA908}" type="sibTrans" cxnId="{A634CC9B-2CF6-44AF-A276-285F847E8A81}">
      <dgm:prSet/>
      <dgm:spPr/>
      <dgm:t>
        <a:bodyPr/>
        <a:lstStyle/>
        <a:p>
          <a:endParaRPr lang="en-US"/>
        </a:p>
      </dgm:t>
    </dgm:pt>
    <dgm:pt modelId="{83FF07D3-1995-47E7-B622-71EE31A9ED58}">
      <dgm:prSet/>
      <dgm:spPr/>
      <dgm:t>
        <a:bodyPr/>
        <a:lstStyle/>
        <a:p>
          <a:r>
            <a:rPr lang="en-US" dirty="0" smtClean="0"/>
            <a:t>Observe and list all ‘physics’ things to discuss (collisions, projectile motion, bending, </a:t>
          </a:r>
          <a:r>
            <a:rPr lang="en-US" dirty="0" err="1" smtClean="0"/>
            <a:t>etc</a:t>
          </a:r>
          <a:r>
            <a:rPr lang="en-US" dirty="0" smtClean="0"/>
            <a:t>)</a:t>
          </a:r>
          <a:endParaRPr lang="en-US" dirty="0"/>
        </a:p>
      </dgm:t>
    </dgm:pt>
    <dgm:pt modelId="{3E4CF69C-6789-44D1-8A33-B759A42E9D06}" type="parTrans" cxnId="{F2352A6E-AE7E-4007-8A4E-24E9497E6C9B}">
      <dgm:prSet/>
      <dgm:spPr/>
      <dgm:t>
        <a:bodyPr/>
        <a:lstStyle/>
        <a:p>
          <a:endParaRPr lang="en-US"/>
        </a:p>
      </dgm:t>
    </dgm:pt>
    <dgm:pt modelId="{A8979F8E-A070-42F8-89B9-B38633A40EFC}" type="sibTrans" cxnId="{F2352A6E-AE7E-4007-8A4E-24E9497E6C9B}">
      <dgm:prSet/>
      <dgm:spPr/>
      <dgm:t>
        <a:bodyPr/>
        <a:lstStyle/>
        <a:p>
          <a:endParaRPr lang="en-US"/>
        </a:p>
      </dgm:t>
    </dgm:pt>
    <dgm:pt modelId="{070DDB41-609C-4459-8DE4-D66A0E111A6E}">
      <dgm:prSet/>
      <dgm:spPr/>
      <dgm:t>
        <a:bodyPr/>
        <a:lstStyle/>
        <a:p>
          <a:r>
            <a:rPr lang="en-US" dirty="0" smtClean="0"/>
            <a:t>Discuss ideas and show some videos to explain what you mean (e.g., drag on a ball)</a:t>
          </a:r>
          <a:endParaRPr lang="en-US" dirty="0"/>
        </a:p>
      </dgm:t>
    </dgm:pt>
    <dgm:pt modelId="{9D3959AE-C678-4D1F-A279-D3F1BA8A8F4D}" type="parTrans" cxnId="{1A28BA8E-89BE-4CEA-9DE5-1D1A385623C4}">
      <dgm:prSet/>
      <dgm:spPr/>
      <dgm:t>
        <a:bodyPr/>
        <a:lstStyle/>
        <a:p>
          <a:endParaRPr lang="en-US"/>
        </a:p>
      </dgm:t>
    </dgm:pt>
    <dgm:pt modelId="{C8BA4E7F-11ED-4D00-90E9-F6755BB311E7}" type="sibTrans" cxnId="{1A28BA8E-89BE-4CEA-9DE5-1D1A385623C4}">
      <dgm:prSet/>
      <dgm:spPr/>
      <dgm:t>
        <a:bodyPr/>
        <a:lstStyle/>
        <a:p>
          <a:endParaRPr lang="en-US"/>
        </a:p>
      </dgm:t>
    </dgm:pt>
    <dgm:pt modelId="{1A1B6096-51BC-4FCE-8BCF-1420F543ADB0}" type="pres">
      <dgm:prSet presAssocID="{E78339F2-F87E-4557-A8D6-D4554E781F06}" presName="diagram" presStyleCnt="0">
        <dgm:presLayoutVars>
          <dgm:dir/>
          <dgm:resizeHandles val="exact"/>
        </dgm:presLayoutVars>
      </dgm:prSet>
      <dgm:spPr/>
      <dgm:t>
        <a:bodyPr/>
        <a:lstStyle/>
        <a:p>
          <a:endParaRPr lang="en-US"/>
        </a:p>
      </dgm:t>
    </dgm:pt>
    <dgm:pt modelId="{207CDA25-F17A-4CEC-9A14-861DB4BBB75F}" type="pres">
      <dgm:prSet presAssocID="{95DE3168-6DE7-424A-9775-B909FABB2F0E}" presName="node" presStyleLbl="node1" presStyleIdx="0" presStyleCnt="9">
        <dgm:presLayoutVars>
          <dgm:bulletEnabled val="1"/>
        </dgm:presLayoutVars>
      </dgm:prSet>
      <dgm:spPr/>
      <dgm:t>
        <a:bodyPr/>
        <a:lstStyle/>
        <a:p>
          <a:endParaRPr lang="en-US"/>
        </a:p>
      </dgm:t>
    </dgm:pt>
    <dgm:pt modelId="{860D8744-3BA4-47AB-9597-830743D50FC7}" type="pres">
      <dgm:prSet presAssocID="{5BAFC6C4-0EDD-42DF-8F6C-07E3D0B6BCD9}" presName="sibTrans" presStyleLbl="sibTrans2D1" presStyleIdx="0" presStyleCnt="8"/>
      <dgm:spPr/>
      <dgm:t>
        <a:bodyPr/>
        <a:lstStyle/>
        <a:p>
          <a:endParaRPr lang="en-US"/>
        </a:p>
      </dgm:t>
    </dgm:pt>
    <dgm:pt modelId="{8154BDD3-5BA7-485F-B60C-55F789011184}" type="pres">
      <dgm:prSet presAssocID="{5BAFC6C4-0EDD-42DF-8F6C-07E3D0B6BCD9}" presName="connectorText" presStyleLbl="sibTrans2D1" presStyleIdx="0" presStyleCnt="8"/>
      <dgm:spPr/>
      <dgm:t>
        <a:bodyPr/>
        <a:lstStyle/>
        <a:p>
          <a:endParaRPr lang="en-US"/>
        </a:p>
      </dgm:t>
    </dgm:pt>
    <dgm:pt modelId="{B6605098-EB5F-4C5F-90CF-E699B0282B26}" type="pres">
      <dgm:prSet presAssocID="{6E325852-0256-40EA-AF18-B0A8B987F029}" presName="node" presStyleLbl="node1" presStyleIdx="1" presStyleCnt="9">
        <dgm:presLayoutVars>
          <dgm:bulletEnabled val="1"/>
        </dgm:presLayoutVars>
      </dgm:prSet>
      <dgm:spPr/>
      <dgm:t>
        <a:bodyPr/>
        <a:lstStyle/>
        <a:p>
          <a:endParaRPr lang="en-US"/>
        </a:p>
      </dgm:t>
    </dgm:pt>
    <dgm:pt modelId="{89E5E10A-E66C-41F9-9DD8-2E079F2D147F}" type="pres">
      <dgm:prSet presAssocID="{7D64F77B-4BB8-4B1F-AA9C-FC7385AB8369}" presName="sibTrans" presStyleLbl="sibTrans2D1" presStyleIdx="1" presStyleCnt="8"/>
      <dgm:spPr/>
      <dgm:t>
        <a:bodyPr/>
        <a:lstStyle/>
        <a:p>
          <a:endParaRPr lang="en-US"/>
        </a:p>
      </dgm:t>
    </dgm:pt>
    <dgm:pt modelId="{F4A1DAF3-C2D1-4BFD-BCA6-BA81B2C21C52}" type="pres">
      <dgm:prSet presAssocID="{7D64F77B-4BB8-4B1F-AA9C-FC7385AB8369}" presName="connectorText" presStyleLbl="sibTrans2D1" presStyleIdx="1" presStyleCnt="8"/>
      <dgm:spPr/>
      <dgm:t>
        <a:bodyPr/>
        <a:lstStyle/>
        <a:p>
          <a:endParaRPr lang="en-US"/>
        </a:p>
      </dgm:t>
    </dgm:pt>
    <dgm:pt modelId="{BFA4E070-D9A6-4A87-8FF7-566C0F3E2361}" type="pres">
      <dgm:prSet presAssocID="{83FF07D3-1995-47E7-B622-71EE31A9ED58}" presName="node" presStyleLbl="node1" presStyleIdx="2" presStyleCnt="9">
        <dgm:presLayoutVars>
          <dgm:bulletEnabled val="1"/>
        </dgm:presLayoutVars>
      </dgm:prSet>
      <dgm:spPr/>
      <dgm:t>
        <a:bodyPr/>
        <a:lstStyle/>
        <a:p>
          <a:endParaRPr lang="en-US"/>
        </a:p>
      </dgm:t>
    </dgm:pt>
    <dgm:pt modelId="{CA6AD8CC-AD62-4D8C-BC83-032674EDEFB3}" type="pres">
      <dgm:prSet presAssocID="{A8979F8E-A070-42F8-89B9-B38633A40EFC}" presName="sibTrans" presStyleLbl="sibTrans2D1" presStyleIdx="2" presStyleCnt="8"/>
      <dgm:spPr/>
      <dgm:t>
        <a:bodyPr/>
        <a:lstStyle/>
        <a:p>
          <a:endParaRPr lang="en-US"/>
        </a:p>
      </dgm:t>
    </dgm:pt>
    <dgm:pt modelId="{9D916E43-76C6-4987-88AC-94B10DFD4268}" type="pres">
      <dgm:prSet presAssocID="{A8979F8E-A070-42F8-89B9-B38633A40EFC}" presName="connectorText" presStyleLbl="sibTrans2D1" presStyleIdx="2" presStyleCnt="8"/>
      <dgm:spPr/>
      <dgm:t>
        <a:bodyPr/>
        <a:lstStyle/>
        <a:p>
          <a:endParaRPr lang="en-US"/>
        </a:p>
      </dgm:t>
    </dgm:pt>
    <dgm:pt modelId="{9C0C9712-93AE-4D65-AB5F-E810DCAC950D}" type="pres">
      <dgm:prSet presAssocID="{C61031D9-FEB8-4981-87DF-5060A8F5CD18}" presName="node" presStyleLbl="node1" presStyleIdx="3" presStyleCnt="9">
        <dgm:presLayoutVars>
          <dgm:bulletEnabled val="1"/>
        </dgm:presLayoutVars>
      </dgm:prSet>
      <dgm:spPr/>
      <dgm:t>
        <a:bodyPr/>
        <a:lstStyle/>
        <a:p>
          <a:endParaRPr lang="en-US"/>
        </a:p>
      </dgm:t>
    </dgm:pt>
    <dgm:pt modelId="{51E069D9-7152-485A-B320-5F5B95E62D9A}" type="pres">
      <dgm:prSet presAssocID="{57B70BD3-E5B5-4E7A-9C77-974B611BA908}" presName="sibTrans" presStyleLbl="sibTrans2D1" presStyleIdx="3" presStyleCnt="8"/>
      <dgm:spPr/>
      <dgm:t>
        <a:bodyPr/>
        <a:lstStyle/>
        <a:p>
          <a:endParaRPr lang="en-US"/>
        </a:p>
      </dgm:t>
    </dgm:pt>
    <dgm:pt modelId="{19FB2588-CED5-4E29-949E-AEEE9CDA8EE7}" type="pres">
      <dgm:prSet presAssocID="{57B70BD3-E5B5-4E7A-9C77-974B611BA908}" presName="connectorText" presStyleLbl="sibTrans2D1" presStyleIdx="3" presStyleCnt="8"/>
      <dgm:spPr/>
      <dgm:t>
        <a:bodyPr/>
        <a:lstStyle/>
        <a:p>
          <a:endParaRPr lang="en-US"/>
        </a:p>
      </dgm:t>
    </dgm:pt>
    <dgm:pt modelId="{6CB54D11-4207-4E99-AAB4-1F1655726E40}" type="pres">
      <dgm:prSet presAssocID="{A96D765A-C4B2-41A5-AEFD-6F6AC31A719C}" presName="node" presStyleLbl="node1" presStyleIdx="4" presStyleCnt="9">
        <dgm:presLayoutVars>
          <dgm:bulletEnabled val="1"/>
        </dgm:presLayoutVars>
      </dgm:prSet>
      <dgm:spPr/>
      <dgm:t>
        <a:bodyPr/>
        <a:lstStyle/>
        <a:p>
          <a:endParaRPr lang="en-US"/>
        </a:p>
      </dgm:t>
    </dgm:pt>
    <dgm:pt modelId="{B87A01E9-9376-44F7-9962-5D2643E2BFDA}" type="pres">
      <dgm:prSet presAssocID="{B9C2383B-72E7-441A-8AD1-7754977F2554}" presName="sibTrans" presStyleLbl="sibTrans2D1" presStyleIdx="4" presStyleCnt="8"/>
      <dgm:spPr/>
      <dgm:t>
        <a:bodyPr/>
        <a:lstStyle/>
        <a:p>
          <a:endParaRPr lang="en-US"/>
        </a:p>
      </dgm:t>
    </dgm:pt>
    <dgm:pt modelId="{62EBE078-0CCE-4C19-965D-CE8F6C2939E7}" type="pres">
      <dgm:prSet presAssocID="{B9C2383B-72E7-441A-8AD1-7754977F2554}" presName="connectorText" presStyleLbl="sibTrans2D1" presStyleIdx="4" presStyleCnt="8"/>
      <dgm:spPr/>
      <dgm:t>
        <a:bodyPr/>
        <a:lstStyle/>
        <a:p>
          <a:endParaRPr lang="en-US"/>
        </a:p>
      </dgm:t>
    </dgm:pt>
    <dgm:pt modelId="{D423A600-ACF6-4A07-A468-47AB3FF64B34}" type="pres">
      <dgm:prSet presAssocID="{070DDB41-609C-4459-8DE4-D66A0E111A6E}" presName="node" presStyleLbl="node1" presStyleIdx="5" presStyleCnt="9">
        <dgm:presLayoutVars>
          <dgm:bulletEnabled val="1"/>
        </dgm:presLayoutVars>
      </dgm:prSet>
      <dgm:spPr/>
      <dgm:t>
        <a:bodyPr/>
        <a:lstStyle/>
        <a:p>
          <a:endParaRPr lang="en-US"/>
        </a:p>
      </dgm:t>
    </dgm:pt>
    <dgm:pt modelId="{33462461-B567-482B-BBF9-88091C06E145}" type="pres">
      <dgm:prSet presAssocID="{C8BA4E7F-11ED-4D00-90E9-F6755BB311E7}" presName="sibTrans" presStyleLbl="sibTrans2D1" presStyleIdx="5" presStyleCnt="8"/>
      <dgm:spPr/>
      <dgm:t>
        <a:bodyPr/>
        <a:lstStyle/>
        <a:p>
          <a:endParaRPr lang="en-US"/>
        </a:p>
      </dgm:t>
    </dgm:pt>
    <dgm:pt modelId="{CB20AC22-6014-4AB8-8D15-082DC76A05FA}" type="pres">
      <dgm:prSet presAssocID="{C8BA4E7F-11ED-4D00-90E9-F6755BB311E7}" presName="connectorText" presStyleLbl="sibTrans2D1" presStyleIdx="5" presStyleCnt="8"/>
      <dgm:spPr/>
      <dgm:t>
        <a:bodyPr/>
        <a:lstStyle/>
        <a:p>
          <a:endParaRPr lang="en-US"/>
        </a:p>
      </dgm:t>
    </dgm:pt>
    <dgm:pt modelId="{7FD39CB1-1F30-4CFB-8392-2B46FEC5ADEC}" type="pres">
      <dgm:prSet presAssocID="{243C0BF4-DF46-4D0F-8D5A-535BBC33B4FC}" presName="node" presStyleLbl="node1" presStyleIdx="6" presStyleCnt="9">
        <dgm:presLayoutVars>
          <dgm:bulletEnabled val="1"/>
        </dgm:presLayoutVars>
      </dgm:prSet>
      <dgm:spPr/>
      <dgm:t>
        <a:bodyPr/>
        <a:lstStyle/>
        <a:p>
          <a:endParaRPr lang="en-US"/>
        </a:p>
      </dgm:t>
    </dgm:pt>
    <dgm:pt modelId="{CC98E6D2-8E39-49EA-B572-65C2D9F6F89D}" type="pres">
      <dgm:prSet presAssocID="{20C2DA71-075B-4580-9392-DB49A84A2E98}" presName="sibTrans" presStyleLbl="sibTrans2D1" presStyleIdx="6" presStyleCnt="8"/>
      <dgm:spPr/>
      <dgm:t>
        <a:bodyPr/>
        <a:lstStyle/>
        <a:p>
          <a:endParaRPr lang="en-US"/>
        </a:p>
      </dgm:t>
    </dgm:pt>
    <dgm:pt modelId="{17CEB721-78C9-4274-896F-F4D4E24DEBB1}" type="pres">
      <dgm:prSet presAssocID="{20C2DA71-075B-4580-9392-DB49A84A2E98}" presName="connectorText" presStyleLbl="sibTrans2D1" presStyleIdx="6" presStyleCnt="8"/>
      <dgm:spPr/>
      <dgm:t>
        <a:bodyPr/>
        <a:lstStyle/>
        <a:p>
          <a:endParaRPr lang="en-US"/>
        </a:p>
      </dgm:t>
    </dgm:pt>
    <dgm:pt modelId="{6C0B52C2-2AC0-4554-BD55-B840A57FB2B4}" type="pres">
      <dgm:prSet presAssocID="{D60741EB-6D1C-4AAB-A037-DA276E83FB80}" presName="node" presStyleLbl="node1" presStyleIdx="7" presStyleCnt="9">
        <dgm:presLayoutVars>
          <dgm:bulletEnabled val="1"/>
        </dgm:presLayoutVars>
      </dgm:prSet>
      <dgm:spPr/>
      <dgm:t>
        <a:bodyPr/>
        <a:lstStyle/>
        <a:p>
          <a:endParaRPr lang="en-US"/>
        </a:p>
      </dgm:t>
    </dgm:pt>
    <dgm:pt modelId="{1962F0E9-A592-4E06-9211-D1F7FF760A8E}" type="pres">
      <dgm:prSet presAssocID="{2F852692-2220-4A4D-AE45-96359A754F8E}" presName="sibTrans" presStyleLbl="sibTrans2D1" presStyleIdx="7" presStyleCnt="8"/>
      <dgm:spPr/>
      <dgm:t>
        <a:bodyPr/>
        <a:lstStyle/>
        <a:p>
          <a:endParaRPr lang="en-US"/>
        </a:p>
      </dgm:t>
    </dgm:pt>
    <dgm:pt modelId="{2C3662DD-D02E-4790-9CA8-8654B463101B}" type="pres">
      <dgm:prSet presAssocID="{2F852692-2220-4A4D-AE45-96359A754F8E}" presName="connectorText" presStyleLbl="sibTrans2D1" presStyleIdx="7" presStyleCnt="8"/>
      <dgm:spPr/>
      <dgm:t>
        <a:bodyPr/>
        <a:lstStyle/>
        <a:p>
          <a:endParaRPr lang="en-US"/>
        </a:p>
      </dgm:t>
    </dgm:pt>
    <dgm:pt modelId="{50D92278-A55B-4716-AD1D-9148E4B1085B}" type="pres">
      <dgm:prSet presAssocID="{C1641288-676B-412F-B7D2-B500B391DB45}" presName="node" presStyleLbl="node1" presStyleIdx="8" presStyleCnt="9">
        <dgm:presLayoutVars>
          <dgm:bulletEnabled val="1"/>
        </dgm:presLayoutVars>
      </dgm:prSet>
      <dgm:spPr/>
      <dgm:t>
        <a:bodyPr/>
        <a:lstStyle/>
        <a:p>
          <a:endParaRPr lang="en-US"/>
        </a:p>
      </dgm:t>
    </dgm:pt>
  </dgm:ptLst>
  <dgm:cxnLst>
    <dgm:cxn modelId="{90EB11E6-2ACC-41F0-BF88-665322C6F7F6}" type="presOf" srcId="{E78339F2-F87E-4557-A8D6-D4554E781F06}" destId="{1A1B6096-51BC-4FCE-8BCF-1420F543ADB0}" srcOrd="0" destOrd="0" presId="urn:microsoft.com/office/officeart/2005/8/layout/process5"/>
    <dgm:cxn modelId="{E108FE0B-041A-4C87-BFFF-18BA4BCBD1B1}" type="presOf" srcId="{B9C2383B-72E7-441A-8AD1-7754977F2554}" destId="{62EBE078-0CCE-4C19-965D-CE8F6C2939E7}" srcOrd="1" destOrd="0" presId="urn:microsoft.com/office/officeart/2005/8/layout/process5"/>
    <dgm:cxn modelId="{7B70E5E9-5205-4EA6-A812-7D2E875A6C5F}" srcId="{E78339F2-F87E-4557-A8D6-D4554E781F06}" destId="{C1641288-676B-412F-B7D2-B500B391DB45}" srcOrd="8" destOrd="0" parTransId="{69DD931E-1546-4CAC-8DE4-733E1AA21E48}" sibTransId="{F8C3EDF7-8056-4C68-9642-03BFECE82DB9}"/>
    <dgm:cxn modelId="{83E40BD2-F5AB-4BA3-9DF9-9473504E88BE}" type="presOf" srcId="{6E325852-0256-40EA-AF18-B0A8B987F029}" destId="{B6605098-EB5F-4C5F-90CF-E699B0282B26}" srcOrd="0" destOrd="0" presId="urn:microsoft.com/office/officeart/2005/8/layout/process5"/>
    <dgm:cxn modelId="{37623432-C518-4CA6-B879-1E23DE2B3D7A}" type="presOf" srcId="{070DDB41-609C-4459-8DE4-D66A0E111A6E}" destId="{D423A600-ACF6-4A07-A468-47AB3FF64B34}" srcOrd="0" destOrd="0" presId="urn:microsoft.com/office/officeart/2005/8/layout/process5"/>
    <dgm:cxn modelId="{94227051-09E5-4B16-8560-3EACFAB44E55}" srcId="{E78339F2-F87E-4557-A8D6-D4554E781F06}" destId="{243C0BF4-DF46-4D0F-8D5A-535BBC33B4FC}" srcOrd="6" destOrd="0" parTransId="{8592A7B6-F7BA-4074-AE01-41D7770FFF67}" sibTransId="{20C2DA71-075B-4580-9392-DB49A84A2E98}"/>
    <dgm:cxn modelId="{786F6DFE-1206-4C4C-B57A-1B7AA76653FB}" type="presOf" srcId="{A8979F8E-A070-42F8-89B9-B38633A40EFC}" destId="{9D916E43-76C6-4987-88AC-94B10DFD4268}" srcOrd="1" destOrd="0" presId="urn:microsoft.com/office/officeart/2005/8/layout/process5"/>
    <dgm:cxn modelId="{790C2E52-D678-45BE-B94D-5A6F740B066B}" type="presOf" srcId="{D60741EB-6D1C-4AAB-A037-DA276E83FB80}" destId="{6C0B52C2-2AC0-4554-BD55-B840A57FB2B4}" srcOrd="0" destOrd="0" presId="urn:microsoft.com/office/officeart/2005/8/layout/process5"/>
    <dgm:cxn modelId="{61B54343-13D9-4525-A5C4-69C2969DF970}" type="presOf" srcId="{95DE3168-6DE7-424A-9775-B909FABB2F0E}" destId="{207CDA25-F17A-4CEC-9A14-861DB4BBB75F}" srcOrd="0" destOrd="0" presId="urn:microsoft.com/office/officeart/2005/8/layout/process5"/>
    <dgm:cxn modelId="{7BA77E71-E7B6-4A31-807F-8B1CB765BEFC}" type="presOf" srcId="{5BAFC6C4-0EDD-42DF-8F6C-07E3D0B6BCD9}" destId="{8154BDD3-5BA7-485F-B60C-55F789011184}" srcOrd="1" destOrd="0" presId="urn:microsoft.com/office/officeart/2005/8/layout/process5"/>
    <dgm:cxn modelId="{519257F3-E4AA-4C3D-8F33-CBCBE879715B}" type="presOf" srcId="{C61031D9-FEB8-4981-87DF-5060A8F5CD18}" destId="{9C0C9712-93AE-4D65-AB5F-E810DCAC950D}" srcOrd="0" destOrd="0" presId="urn:microsoft.com/office/officeart/2005/8/layout/process5"/>
    <dgm:cxn modelId="{B2B30CA0-2802-4B0D-8611-7BA868348A5F}" srcId="{E78339F2-F87E-4557-A8D6-D4554E781F06}" destId="{A96D765A-C4B2-41A5-AEFD-6F6AC31A719C}" srcOrd="4" destOrd="0" parTransId="{64515334-CB12-40B3-BEDE-246820AA3A86}" sibTransId="{B9C2383B-72E7-441A-8AD1-7754977F2554}"/>
    <dgm:cxn modelId="{5D3854A4-7167-438D-A2F3-FC45B4B711F7}" type="presOf" srcId="{243C0BF4-DF46-4D0F-8D5A-535BBC33B4FC}" destId="{7FD39CB1-1F30-4CFB-8392-2B46FEC5ADEC}" srcOrd="0" destOrd="0" presId="urn:microsoft.com/office/officeart/2005/8/layout/process5"/>
    <dgm:cxn modelId="{A634CC9B-2CF6-44AF-A276-285F847E8A81}" srcId="{E78339F2-F87E-4557-A8D6-D4554E781F06}" destId="{C61031D9-FEB8-4981-87DF-5060A8F5CD18}" srcOrd="3" destOrd="0" parTransId="{3A5FA6F7-2723-437F-A5D5-1F9156BB4958}" sibTransId="{57B70BD3-E5B5-4E7A-9C77-974B611BA908}"/>
    <dgm:cxn modelId="{67D28D0A-E5AB-4A33-9D64-EC88F8993246}" type="presOf" srcId="{5BAFC6C4-0EDD-42DF-8F6C-07E3D0B6BCD9}" destId="{860D8744-3BA4-47AB-9597-830743D50FC7}" srcOrd="0" destOrd="0" presId="urn:microsoft.com/office/officeart/2005/8/layout/process5"/>
    <dgm:cxn modelId="{15779627-DE17-4197-8246-A8C574D9D455}" type="presOf" srcId="{A96D765A-C4B2-41A5-AEFD-6F6AC31A719C}" destId="{6CB54D11-4207-4E99-AAB4-1F1655726E40}" srcOrd="0" destOrd="0" presId="urn:microsoft.com/office/officeart/2005/8/layout/process5"/>
    <dgm:cxn modelId="{1A28BA8E-89BE-4CEA-9DE5-1D1A385623C4}" srcId="{E78339F2-F87E-4557-A8D6-D4554E781F06}" destId="{070DDB41-609C-4459-8DE4-D66A0E111A6E}" srcOrd="5" destOrd="0" parTransId="{9D3959AE-C678-4D1F-A279-D3F1BA8A8F4D}" sibTransId="{C8BA4E7F-11ED-4D00-90E9-F6755BB311E7}"/>
    <dgm:cxn modelId="{438561B0-A544-408C-BB48-6ECB26EF774B}" type="presOf" srcId="{2F852692-2220-4A4D-AE45-96359A754F8E}" destId="{1962F0E9-A592-4E06-9211-D1F7FF760A8E}" srcOrd="0" destOrd="0" presId="urn:microsoft.com/office/officeart/2005/8/layout/process5"/>
    <dgm:cxn modelId="{A57C1D03-06D0-4D60-8D89-43462A9E9DB5}" type="presOf" srcId="{57B70BD3-E5B5-4E7A-9C77-974B611BA908}" destId="{19FB2588-CED5-4E29-949E-AEEE9CDA8EE7}" srcOrd="1" destOrd="0" presId="urn:microsoft.com/office/officeart/2005/8/layout/process5"/>
    <dgm:cxn modelId="{EF6CEBFA-5D85-418A-8C16-74BB6F3A60A5}" type="presOf" srcId="{A8979F8E-A070-42F8-89B9-B38633A40EFC}" destId="{CA6AD8CC-AD62-4D8C-BC83-032674EDEFB3}" srcOrd="0" destOrd="0" presId="urn:microsoft.com/office/officeart/2005/8/layout/process5"/>
    <dgm:cxn modelId="{D0AA48D1-2B77-48C6-AC56-B73D31EE93B7}" type="presOf" srcId="{C8BA4E7F-11ED-4D00-90E9-F6755BB311E7}" destId="{33462461-B567-482B-BBF9-88091C06E145}" srcOrd="0" destOrd="0" presId="urn:microsoft.com/office/officeart/2005/8/layout/process5"/>
    <dgm:cxn modelId="{B843DE4F-AA0D-4B61-A56E-D3D3C0574808}" type="presOf" srcId="{C8BA4E7F-11ED-4D00-90E9-F6755BB311E7}" destId="{CB20AC22-6014-4AB8-8D15-082DC76A05FA}" srcOrd="1" destOrd="0" presId="urn:microsoft.com/office/officeart/2005/8/layout/process5"/>
    <dgm:cxn modelId="{99DC740C-EB4A-4465-84D4-AA97813532BA}" type="presOf" srcId="{C1641288-676B-412F-B7D2-B500B391DB45}" destId="{50D92278-A55B-4716-AD1D-9148E4B1085B}" srcOrd="0" destOrd="0" presId="urn:microsoft.com/office/officeart/2005/8/layout/process5"/>
    <dgm:cxn modelId="{0756055E-61F5-459F-B182-29C75626959F}" type="presOf" srcId="{2F852692-2220-4A4D-AE45-96359A754F8E}" destId="{2C3662DD-D02E-4790-9CA8-8654B463101B}" srcOrd="1" destOrd="0" presId="urn:microsoft.com/office/officeart/2005/8/layout/process5"/>
    <dgm:cxn modelId="{D84D700D-66D8-4FE8-ADE7-9796CF307552}" type="presOf" srcId="{57B70BD3-E5B5-4E7A-9C77-974B611BA908}" destId="{51E069D9-7152-485A-B320-5F5B95E62D9A}" srcOrd="0" destOrd="0" presId="urn:microsoft.com/office/officeart/2005/8/layout/process5"/>
    <dgm:cxn modelId="{17E7D8F0-001B-465A-A983-8A65D7DCB126}" srcId="{E78339F2-F87E-4557-A8D6-D4554E781F06}" destId="{6E325852-0256-40EA-AF18-B0A8B987F029}" srcOrd="1" destOrd="0" parTransId="{4BB5802B-C686-4BCC-A4E5-C27FAA3F7524}" sibTransId="{7D64F77B-4BB8-4B1F-AA9C-FC7385AB8369}"/>
    <dgm:cxn modelId="{5E12D982-C0BD-4498-B58B-E7764EB01000}" type="presOf" srcId="{B9C2383B-72E7-441A-8AD1-7754977F2554}" destId="{B87A01E9-9376-44F7-9962-5D2643E2BFDA}" srcOrd="0" destOrd="0" presId="urn:microsoft.com/office/officeart/2005/8/layout/process5"/>
    <dgm:cxn modelId="{F07A83A6-4ABF-4430-88FF-A82E74EA5458}" type="presOf" srcId="{20C2DA71-075B-4580-9392-DB49A84A2E98}" destId="{17CEB721-78C9-4274-896F-F4D4E24DEBB1}" srcOrd="1" destOrd="0" presId="urn:microsoft.com/office/officeart/2005/8/layout/process5"/>
    <dgm:cxn modelId="{ABF814B9-7D18-44BC-ABC6-9D26E9F6B2F6}" type="presOf" srcId="{7D64F77B-4BB8-4B1F-AA9C-FC7385AB8369}" destId="{F4A1DAF3-C2D1-4BFD-BCA6-BA81B2C21C52}" srcOrd="1" destOrd="0" presId="urn:microsoft.com/office/officeart/2005/8/layout/process5"/>
    <dgm:cxn modelId="{F2352A6E-AE7E-4007-8A4E-24E9497E6C9B}" srcId="{E78339F2-F87E-4557-A8D6-D4554E781F06}" destId="{83FF07D3-1995-47E7-B622-71EE31A9ED58}" srcOrd="2" destOrd="0" parTransId="{3E4CF69C-6789-44D1-8A33-B759A42E9D06}" sibTransId="{A8979F8E-A070-42F8-89B9-B38633A40EFC}"/>
    <dgm:cxn modelId="{A5FDEA34-DEB5-4F24-BF40-F75810D672CF}" type="presOf" srcId="{7D64F77B-4BB8-4B1F-AA9C-FC7385AB8369}" destId="{89E5E10A-E66C-41F9-9DD8-2E079F2D147F}" srcOrd="0" destOrd="0" presId="urn:microsoft.com/office/officeart/2005/8/layout/process5"/>
    <dgm:cxn modelId="{A88A1D15-63BD-4FF6-9DF5-31918CC6EDAC}" srcId="{E78339F2-F87E-4557-A8D6-D4554E781F06}" destId="{D60741EB-6D1C-4AAB-A037-DA276E83FB80}" srcOrd="7" destOrd="0" parTransId="{DB259FFB-0719-4784-B266-2874B19419A2}" sibTransId="{2F852692-2220-4A4D-AE45-96359A754F8E}"/>
    <dgm:cxn modelId="{54755EF5-EF9B-4D98-B520-BDFBA8670571}" type="presOf" srcId="{83FF07D3-1995-47E7-B622-71EE31A9ED58}" destId="{BFA4E070-D9A6-4A87-8FF7-566C0F3E2361}" srcOrd="0" destOrd="0" presId="urn:microsoft.com/office/officeart/2005/8/layout/process5"/>
    <dgm:cxn modelId="{66F0B15C-797E-4F2B-86B4-4004B051E4F6}" srcId="{E78339F2-F87E-4557-A8D6-D4554E781F06}" destId="{95DE3168-6DE7-424A-9775-B909FABB2F0E}" srcOrd="0" destOrd="0" parTransId="{F7AD3BD3-D273-4A2C-A840-F899BF754D4B}" sibTransId="{5BAFC6C4-0EDD-42DF-8F6C-07E3D0B6BCD9}"/>
    <dgm:cxn modelId="{75456297-69CA-4889-BB71-DB64208A5FDD}" type="presOf" srcId="{20C2DA71-075B-4580-9392-DB49A84A2E98}" destId="{CC98E6D2-8E39-49EA-B572-65C2D9F6F89D}" srcOrd="0" destOrd="0" presId="urn:microsoft.com/office/officeart/2005/8/layout/process5"/>
    <dgm:cxn modelId="{856A481F-8BCA-4C63-8819-9F0F7FE4B61F}" type="presParOf" srcId="{1A1B6096-51BC-4FCE-8BCF-1420F543ADB0}" destId="{207CDA25-F17A-4CEC-9A14-861DB4BBB75F}" srcOrd="0" destOrd="0" presId="urn:microsoft.com/office/officeart/2005/8/layout/process5"/>
    <dgm:cxn modelId="{19C05E75-CC4A-48B4-979E-4C3B328D000D}" type="presParOf" srcId="{1A1B6096-51BC-4FCE-8BCF-1420F543ADB0}" destId="{860D8744-3BA4-47AB-9597-830743D50FC7}" srcOrd="1" destOrd="0" presId="urn:microsoft.com/office/officeart/2005/8/layout/process5"/>
    <dgm:cxn modelId="{C991FDB4-B974-4DD3-8C9C-04706752E235}" type="presParOf" srcId="{860D8744-3BA4-47AB-9597-830743D50FC7}" destId="{8154BDD3-5BA7-485F-B60C-55F789011184}" srcOrd="0" destOrd="0" presId="urn:microsoft.com/office/officeart/2005/8/layout/process5"/>
    <dgm:cxn modelId="{BC5DC32F-8A7D-4909-AF24-FC243B5C5300}" type="presParOf" srcId="{1A1B6096-51BC-4FCE-8BCF-1420F543ADB0}" destId="{B6605098-EB5F-4C5F-90CF-E699B0282B26}" srcOrd="2" destOrd="0" presId="urn:microsoft.com/office/officeart/2005/8/layout/process5"/>
    <dgm:cxn modelId="{A5966480-4BAE-4AC2-9A55-1CFCBCB698B1}" type="presParOf" srcId="{1A1B6096-51BC-4FCE-8BCF-1420F543ADB0}" destId="{89E5E10A-E66C-41F9-9DD8-2E079F2D147F}" srcOrd="3" destOrd="0" presId="urn:microsoft.com/office/officeart/2005/8/layout/process5"/>
    <dgm:cxn modelId="{E8D27ECD-3D74-4DE2-8996-C086C7B3F29A}" type="presParOf" srcId="{89E5E10A-E66C-41F9-9DD8-2E079F2D147F}" destId="{F4A1DAF3-C2D1-4BFD-BCA6-BA81B2C21C52}" srcOrd="0" destOrd="0" presId="urn:microsoft.com/office/officeart/2005/8/layout/process5"/>
    <dgm:cxn modelId="{278B4435-908B-4C2A-8B2F-783AAA220AF3}" type="presParOf" srcId="{1A1B6096-51BC-4FCE-8BCF-1420F543ADB0}" destId="{BFA4E070-D9A6-4A87-8FF7-566C0F3E2361}" srcOrd="4" destOrd="0" presId="urn:microsoft.com/office/officeart/2005/8/layout/process5"/>
    <dgm:cxn modelId="{25C29170-3EFD-48F7-93CF-BD85720671C2}" type="presParOf" srcId="{1A1B6096-51BC-4FCE-8BCF-1420F543ADB0}" destId="{CA6AD8CC-AD62-4D8C-BC83-032674EDEFB3}" srcOrd="5" destOrd="0" presId="urn:microsoft.com/office/officeart/2005/8/layout/process5"/>
    <dgm:cxn modelId="{EA499AFC-C4AE-4136-96F1-442B4EE0D572}" type="presParOf" srcId="{CA6AD8CC-AD62-4D8C-BC83-032674EDEFB3}" destId="{9D916E43-76C6-4987-88AC-94B10DFD4268}" srcOrd="0" destOrd="0" presId="urn:microsoft.com/office/officeart/2005/8/layout/process5"/>
    <dgm:cxn modelId="{9BF5DF5E-5F8D-4334-BF1F-9A0F3D5E050C}" type="presParOf" srcId="{1A1B6096-51BC-4FCE-8BCF-1420F543ADB0}" destId="{9C0C9712-93AE-4D65-AB5F-E810DCAC950D}" srcOrd="6" destOrd="0" presId="urn:microsoft.com/office/officeart/2005/8/layout/process5"/>
    <dgm:cxn modelId="{43AECB7C-570E-41BF-BCC2-777D5CF357FD}" type="presParOf" srcId="{1A1B6096-51BC-4FCE-8BCF-1420F543ADB0}" destId="{51E069D9-7152-485A-B320-5F5B95E62D9A}" srcOrd="7" destOrd="0" presId="urn:microsoft.com/office/officeart/2005/8/layout/process5"/>
    <dgm:cxn modelId="{8284C49C-9707-4686-81E8-30602EE2B398}" type="presParOf" srcId="{51E069D9-7152-485A-B320-5F5B95E62D9A}" destId="{19FB2588-CED5-4E29-949E-AEEE9CDA8EE7}" srcOrd="0" destOrd="0" presId="urn:microsoft.com/office/officeart/2005/8/layout/process5"/>
    <dgm:cxn modelId="{FD3E3ABB-B573-47B1-95B0-B077A8252BAD}" type="presParOf" srcId="{1A1B6096-51BC-4FCE-8BCF-1420F543ADB0}" destId="{6CB54D11-4207-4E99-AAB4-1F1655726E40}" srcOrd="8" destOrd="0" presId="urn:microsoft.com/office/officeart/2005/8/layout/process5"/>
    <dgm:cxn modelId="{7891588E-91DF-40C9-B500-312EAF14447A}" type="presParOf" srcId="{1A1B6096-51BC-4FCE-8BCF-1420F543ADB0}" destId="{B87A01E9-9376-44F7-9962-5D2643E2BFDA}" srcOrd="9" destOrd="0" presId="urn:microsoft.com/office/officeart/2005/8/layout/process5"/>
    <dgm:cxn modelId="{791F032B-E44B-40B3-9AD8-F4706D0FBAE4}" type="presParOf" srcId="{B87A01E9-9376-44F7-9962-5D2643E2BFDA}" destId="{62EBE078-0CCE-4C19-965D-CE8F6C2939E7}" srcOrd="0" destOrd="0" presId="urn:microsoft.com/office/officeart/2005/8/layout/process5"/>
    <dgm:cxn modelId="{C17D7949-C402-4B04-AD6F-19BDCA2F7D3F}" type="presParOf" srcId="{1A1B6096-51BC-4FCE-8BCF-1420F543ADB0}" destId="{D423A600-ACF6-4A07-A468-47AB3FF64B34}" srcOrd="10" destOrd="0" presId="urn:microsoft.com/office/officeart/2005/8/layout/process5"/>
    <dgm:cxn modelId="{F81127D3-7E20-45EE-AE25-D38FFC042575}" type="presParOf" srcId="{1A1B6096-51BC-4FCE-8BCF-1420F543ADB0}" destId="{33462461-B567-482B-BBF9-88091C06E145}" srcOrd="11" destOrd="0" presId="urn:microsoft.com/office/officeart/2005/8/layout/process5"/>
    <dgm:cxn modelId="{7B56495C-2FF8-458A-BD68-E6ECD951B968}" type="presParOf" srcId="{33462461-B567-482B-BBF9-88091C06E145}" destId="{CB20AC22-6014-4AB8-8D15-082DC76A05FA}" srcOrd="0" destOrd="0" presId="urn:microsoft.com/office/officeart/2005/8/layout/process5"/>
    <dgm:cxn modelId="{6EF516FE-D79A-493F-B0BE-D64CC2641D21}" type="presParOf" srcId="{1A1B6096-51BC-4FCE-8BCF-1420F543ADB0}" destId="{7FD39CB1-1F30-4CFB-8392-2B46FEC5ADEC}" srcOrd="12" destOrd="0" presId="urn:microsoft.com/office/officeart/2005/8/layout/process5"/>
    <dgm:cxn modelId="{69174497-6380-4D67-8D3A-7CAA9EF01232}" type="presParOf" srcId="{1A1B6096-51BC-4FCE-8BCF-1420F543ADB0}" destId="{CC98E6D2-8E39-49EA-B572-65C2D9F6F89D}" srcOrd="13" destOrd="0" presId="urn:microsoft.com/office/officeart/2005/8/layout/process5"/>
    <dgm:cxn modelId="{59762D44-0C60-4F5E-8157-8461C4C874C9}" type="presParOf" srcId="{CC98E6D2-8E39-49EA-B572-65C2D9F6F89D}" destId="{17CEB721-78C9-4274-896F-F4D4E24DEBB1}" srcOrd="0" destOrd="0" presId="urn:microsoft.com/office/officeart/2005/8/layout/process5"/>
    <dgm:cxn modelId="{A2A84F83-9C87-4996-B30A-593AEBE92A52}" type="presParOf" srcId="{1A1B6096-51BC-4FCE-8BCF-1420F543ADB0}" destId="{6C0B52C2-2AC0-4554-BD55-B840A57FB2B4}" srcOrd="14" destOrd="0" presId="urn:microsoft.com/office/officeart/2005/8/layout/process5"/>
    <dgm:cxn modelId="{AF66C1D6-F6CF-45A5-90EE-3B9EA159CADE}" type="presParOf" srcId="{1A1B6096-51BC-4FCE-8BCF-1420F543ADB0}" destId="{1962F0E9-A592-4E06-9211-D1F7FF760A8E}" srcOrd="15" destOrd="0" presId="urn:microsoft.com/office/officeart/2005/8/layout/process5"/>
    <dgm:cxn modelId="{265359DE-BFE0-4256-B0F4-A748D7DD2176}" type="presParOf" srcId="{1962F0E9-A592-4E06-9211-D1F7FF760A8E}" destId="{2C3662DD-D02E-4790-9CA8-8654B463101B}" srcOrd="0" destOrd="0" presId="urn:microsoft.com/office/officeart/2005/8/layout/process5"/>
    <dgm:cxn modelId="{F3453F8C-A8F4-438B-82C8-5530A2B33E31}" type="presParOf" srcId="{1A1B6096-51BC-4FCE-8BCF-1420F543ADB0}" destId="{50D92278-A55B-4716-AD1D-9148E4B1085B}" srcOrd="16" destOrd="0" presId="urn:microsoft.com/office/officeart/2005/8/layout/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A661A0-1D9C-48E6-8F8C-DEFBB7795A38}">
      <dsp:nvSpPr>
        <dsp:cNvPr id="0" name=""/>
        <dsp:cNvSpPr/>
      </dsp:nvSpPr>
      <dsp:spPr>
        <a:xfrm>
          <a:off x="0" y="4058241"/>
          <a:ext cx="11482335" cy="127382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13360" tIns="213360" rIns="213360" bIns="213360" numCol="1" spcCol="1270" anchor="ctr" anchorCtr="0">
          <a:noAutofit/>
        </a:bodyPr>
        <a:lstStyle/>
        <a:p>
          <a:pPr lvl="0" algn="ctr" defTabSz="1333500">
            <a:lnSpc>
              <a:spcPct val="90000"/>
            </a:lnSpc>
            <a:spcBef>
              <a:spcPct val="0"/>
            </a:spcBef>
            <a:spcAft>
              <a:spcPct val="35000"/>
            </a:spcAft>
          </a:pPr>
          <a:r>
            <a:rPr lang="en-US" sz="3000" kern="1200" dirty="0" smtClean="0"/>
            <a:t>Component Idea</a:t>
          </a:r>
          <a:endParaRPr lang="en-US" sz="3000" kern="1200" dirty="0"/>
        </a:p>
      </dsp:txBody>
      <dsp:txXfrm>
        <a:off x="0" y="4058241"/>
        <a:ext cx="3444700" cy="1273821"/>
      </dsp:txXfrm>
    </dsp:sp>
    <dsp:sp modelId="{98DB001B-3640-496F-B512-FABA1D7DF789}">
      <dsp:nvSpPr>
        <dsp:cNvPr id="0" name=""/>
        <dsp:cNvSpPr/>
      </dsp:nvSpPr>
      <dsp:spPr>
        <a:xfrm>
          <a:off x="0" y="2572116"/>
          <a:ext cx="11482335" cy="127382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13360" tIns="213360" rIns="213360" bIns="213360" numCol="1" spcCol="1270" anchor="ctr" anchorCtr="0">
          <a:noAutofit/>
        </a:bodyPr>
        <a:lstStyle/>
        <a:p>
          <a:pPr lvl="0" algn="ctr" defTabSz="1333500">
            <a:lnSpc>
              <a:spcPct val="90000"/>
            </a:lnSpc>
            <a:spcBef>
              <a:spcPct val="0"/>
            </a:spcBef>
            <a:spcAft>
              <a:spcPct val="35000"/>
            </a:spcAft>
          </a:pPr>
          <a:r>
            <a:rPr lang="en-US" sz="3000" kern="1200" dirty="0" smtClean="0"/>
            <a:t>Disciplinary Core Idea</a:t>
          </a:r>
          <a:endParaRPr lang="en-US" sz="3000" kern="1200" dirty="0"/>
        </a:p>
      </dsp:txBody>
      <dsp:txXfrm>
        <a:off x="0" y="2572116"/>
        <a:ext cx="3444700" cy="1273821"/>
      </dsp:txXfrm>
    </dsp:sp>
    <dsp:sp modelId="{3A27B562-3164-4FEE-AA78-0CB25BD953FD}">
      <dsp:nvSpPr>
        <dsp:cNvPr id="0" name=""/>
        <dsp:cNvSpPr/>
      </dsp:nvSpPr>
      <dsp:spPr>
        <a:xfrm>
          <a:off x="0" y="1085991"/>
          <a:ext cx="11482335" cy="1273821"/>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213360" tIns="213360" rIns="213360" bIns="213360" numCol="1" spcCol="1270" anchor="ctr" anchorCtr="0">
          <a:noAutofit/>
        </a:bodyPr>
        <a:lstStyle/>
        <a:p>
          <a:pPr lvl="0" algn="ctr" defTabSz="1333500">
            <a:lnSpc>
              <a:spcPct val="90000"/>
            </a:lnSpc>
            <a:spcBef>
              <a:spcPct val="0"/>
            </a:spcBef>
            <a:spcAft>
              <a:spcPct val="35000"/>
            </a:spcAft>
          </a:pPr>
          <a:r>
            <a:rPr lang="en-US" sz="3000" kern="1200" dirty="0" smtClean="0"/>
            <a:t>Domain</a:t>
          </a:r>
          <a:endParaRPr lang="en-US" sz="3000" kern="1200" dirty="0"/>
        </a:p>
      </dsp:txBody>
      <dsp:txXfrm>
        <a:off x="0" y="1085991"/>
        <a:ext cx="3444700" cy="1273821"/>
      </dsp:txXfrm>
    </dsp:sp>
    <dsp:sp modelId="{0AF507FC-B3E9-43A7-B525-C40241354092}">
      <dsp:nvSpPr>
        <dsp:cNvPr id="0" name=""/>
        <dsp:cNvSpPr/>
      </dsp:nvSpPr>
      <dsp:spPr>
        <a:xfrm>
          <a:off x="6552555" y="1192143"/>
          <a:ext cx="1592276" cy="10615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The Physical Sciences (PS)</a:t>
          </a:r>
          <a:endParaRPr lang="en-US" sz="1600" kern="1200" dirty="0"/>
        </a:p>
      </dsp:txBody>
      <dsp:txXfrm>
        <a:off x="6583646" y="1223234"/>
        <a:ext cx="1530094" cy="999335"/>
      </dsp:txXfrm>
    </dsp:sp>
    <dsp:sp modelId="{B9DBCEC7-1830-40DA-BAE0-084F602CA567}">
      <dsp:nvSpPr>
        <dsp:cNvPr id="0" name=""/>
        <dsp:cNvSpPr/>
      </dsp:nvSpPr>
      <dsp:spPr>
        <a:xfrm>
          <a:off x="5278734" y="2253661"/>
          <a:ext cx="2069960" cy="424607"/>
        </a:xfrm>
        <a:custGeom>
          <a:avLst/>
          <a:gdLst/>
          <a:ahLst/>
          <a:cxnLst/>
          <a:rect l="0" t="0" r="0" b="0"/>
          <a:pathLst>
            <a:path>
              <a:moveTo>
                <a:pt x="2069960" y="0"/>
              </a:moveTo>
              <a:lnTo>
                <a:pt x="2069960" y="212303"/>
              </a:lnTo>
              <a:lnTo>
                <a:pt x="0" y="212303"/>
              </a:lnTo>
              <a:lnTo>
                <a:pt x="0" y="42460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A3A0A8A-843D-4C5E-A4B9-D3D93DC585F3}">
      <dsp:nvSpPr>
        <dsp:cNvPr id="0" name=""/>
        <dsp:cNvSpPr/>
      </dsp:nvSpPr>
      <dsp:spPr>
        <a:xfrm>
          <a:off x="4482595" y="2678268"/>
          <a:ext cx="1592276" cy="10615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PS2: Motion and Stability: Forces and Interactions</a:t>
          </a:r>
          <a:endParaRPr lang="en-US" sz="1600" kern="1200" dirty="0"/>
        </a:p>
      </dsp:txBody>
      <dsp:txXfrm>
        <a:off x="4513686" y="2709359"/>
        <a:ext cx="1530094" cy="999335"/>
      </dsp:txXfrm>
    </dsp:sp>
    <dsp:sp modelId="{B94C8D83-CC43-4925-85DE-8341288E8264}">
      <dsp:nvSpPr>
        <dsp:cNvPr id="0" name=""/>
        <dsp:cNvSpPr/>
      </dsp:nvSpPr>
      <dsp:spPr>
        <a:xfrm>
          <a:off x="4243754" y="3739786"/>
          <a:ext cx="1034980" cy="424607"/>
        </a:xfrm>
        <a:custGeom>
          <a:avLst/>
          <a:gdLst/>
          <a:ahLst/>
          <a:cxnLst/>
          <a:rect l="0" t="0" r="0" b="0"/>
          <a:pathLst>
            <a:path>
              <a:moveTo>
                <a:pt x="1034980" y="0"/>
              </a:moveTo>
              <a:lnTo>
                <a:pt x="1034980" y="212303"/>
              </a:lnTo>
              <a:lnTo>
                <a:pt x="0" y="212303"/>
              </a:lnTo>
              <a:lnTo>
                <a:pt x="0" y="4246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C514D70-6C5B-4E32-859D-47272685C5F6}">
      <dsp:nvSpPr>
        <dsp:cNvPr id="0" name=""/>
        <dsp:cNvSpPr/>
      </dsp:nvSpPr>
      <dsp:spPr>
        <a:xfrm>
          <a:off x="3447615" y="4164393"/>
          <a:ext cx="1592276" cy="10615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A. Forces and Motion</a:t>
          </a:r>
          <a:endParaRPr lang="en-US" sz="1600" kern="1200" dirty="0"/>
        </a:p>
      </dsp:txBody>
      <dsp:txXfrm>
        <a:off x="3478706" y="4195484"/>
        <a:ext cx="1530094" cy="999335"/>
      </dsp:txXfrm>
    </dsp:sp>
    <dsp:sp modelId="{2B57C271-F28E-4631-89AF-69FB26F5FAE3}">
      <dsp:nvSpPr>
        <dsp:cNvPr id="0" name=""/>
        <dsp:cNvSpPr/>
      </dsp:nvSpPr>
      <dsp:spPr>
        <a:xfrm>
          <a:off x="5278734" y="3739786"/>
          <a:ext cx="1034980" cy="424607"/>
        </a:xfrm>
        <a:custGeom>
          <a:avLst/>
          <a:gdLst/>
          <a:ahLst/>
          <a:cxnLst/>
          <a:rect l="0" t="0" r="0" b="0"/>
          <a:pathLst>
            <a:path>
              <a:moveTo>
                <a:pt x="0" y="0"/>
              </a:moveTo>
              <a:lnTo>
                <a:pt x="0" y="212303"/>
              </a:lnTo>
              <a:lnTo>
                <a:pt x="1034980" y="212303"/>
              </a:lnTo>
              <a:lnTo>
                <a:pt x="1034980" y="4246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DBD8F9-8CCE-47A2-8789-3504C766B412}">
      <dsp:nvSpPr>
        <dsp:cNvPr id="0" name=""/>
        <dsp:cNvSpPr/>
      </dsp:nvSpPr>
      <dsp:spPr>
        <a:xfrm>
          <a:off x="5517575" y="4164393"/>
          <a:ext cx="1592276" cy="10615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B. Types of Interactions</a:t>
          </a:r>
          <a:endParaRPr lang="en-US" sz="1600" kern="1200" dirty="0"/>
        </a:p>
      </dsp:txBody>
      <dsp:txXfrm>
        <a:off x="5548666" y="4195484"/>
        <a:ext cx="1530094" cy="999335"/>
      </dsp:txXfrm>
    </dsp:sp>
    <dsp:sp modelId="{03E666C5-ED95-404B-9FB0-1A038CB54733}">
      <dsp:nvSpPr>
        <dsp:cNvPr id="0" name=""/>
        <dsp:cNvSpPr/>
      </dsp:nvSpPr>
      <dsp:spPr>
        <a:xfrm>
          <a:off x="7348694" y="2253661"/>
          <a:ext cx="2069960" cy="424607"/>
        </a:xfrm>
        <a:custGeom>
          <a:avLst/>
          <a:gdLst/>
          <a:ahLst/>
          <a:cxnLst/>
          <a:rect l="0" t="0" r="0" b="0"/>
          <a:pathLst>
            <a:path>
              <a:moveTo>
                <a:pt x="0" y="0"/>
              </a:moveTo>
              <a:lnTo>
                <a:pt x="0" y="212303"/>
              </a:lnTo>
              <a:lnTo>
                <a:pt x="2069960" y="212303"/>
              </a:lnTo>
              <a:lnTo>
                <a:pt x="2069960" y="424607"/>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B74E6E6-9FDA-46E4-B779-322D6E11B798}">
      <dsp:nvSpPr>
        <dsp:cNvPr id="0" name=""/>
        <dsp:cNvSpPr/>
      </dsp:nvSpPr>
      <dsp:spPr>
        <a:xfrm>
          <a:off x="8622515" y="2678268"/>
          <a:ext cx="1592276" cy="10615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PS3: Energy</a:t>
          </a:r>
          <a:endParaRPr lang="en-US" sz="1600" kern="1200" dirty="0"/>
        </a:p>
      </dsp:txBody>
      <dsp:txXfrm>
        <a:off x="8653606" y="2709359"/>
        <a:ext cx="1530094" cy="999335"/>
      </dsp:txXfrm>
    </dsp:sp>
    <dsp:sp modelId="{109DDFC0-96E6-4FFE-B18C-B052B6163DF8}">
      <dsp:nvSpPr>
        <dsp:cNvPr id="0" name=""/>
        <dsp:cNvSpPr/>
      </dsp:nvSpPr>
      <dsp:spPr>
        <a:xfrm>
          <a:off x="8383674" y="3739786"/>
          <a:ext cx="1034980" cy="424607"/>
        </a:xfrm>
        <a:custGeom>
          <a:avLst/>
          <a:gdLst/>
          <a:ahLst/>
          <a:cxnLst/>
          <a:rect l="0" t="0" r="0" b="0"/>
          <a:pathLst>
            <a:path>
              <a:moveTo>
                <a:pt x="1034980" y="0"/>
              </a:moveTo>
              <a:lnTo>
                <a:pt x="1034980" y="212303"/>
              </a:lnTo>
              <a:lnTo>
                <a:pt x="0" y="212303"/>
              </a:lnTo>
              <a:lnTo>
                <a:pt x="0" y="4246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03675F-5B5E-4356-B355-60F4DA0DED09}">
      <dsp:nvSpPr>
        <dsp:cNvPr id="0" name=""/>
        <dsp:cNvSpPr/>
      </dsp:nvSpPr>
      <dsp:spPr>
        <a:xfrm>
          <a:off x="7587535" y="4164393"/>
          <a:ext cx="1592276" cy="10615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A. Definitions of Energy</a:t>
          </a:r>
          <a:endParaRPr lang="en-US" sz="1600" kern="1200" dirty="0"/>
        </a:p>
      </dsp:txBody>
      <dsp:txXfrm>
        <a:off x="7618626" y="4195484"/>
        <a:ext cx="1530094" cy="999335"/>
      </dsp:txXfrm>
    </dsp:sp>
    <dsp:sp modelId="{60FD3CBC-11AB-41F3-A7A5-877544019303}">
      <dsp:nvSpPr>
        <dsp:cNvPr id="0" name=""/>
        <dsp:cNvSpPr/>
      </dsp:nvSpPr>
      <dsp:spPr>
        <a:xfrm>
          <a:off x="9418654" y="3739786"/>
          <a:ext cx="1034980" cy="424607"/>
        </a:xfrm>
        <a:custGeom>
          <a:avLst/>
          <a:gdLst/>
          <a:ahLst/>
          <a:cxnLst/>
          <a:rect l="0" t="0" r="0" b="0"/>
          <a:pathLst>
            <a:path>
              <a:moveTo>
                <a:pt x="0" y="0"/>
              </a:moveTo>
              <a:lnTo>
                <a:pt x="0" y="212303"/>
              </a:lnTo>
              <a:lnTo>
                <a:pt x="1034980" y="212303"/>
              </a:lnTo>
              <a:lnTo>
                <a:pt x="1034980" y="42460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203D413-D369-427E-BFFF-1377F757E29E}">
      <dsp:nvSpPr>
        <dsp:cNvPr id="0" name=""/>
        <dsp:cNvSpPr/>
      </dsp:nvSpPr>
      <dsp:spPr>
        <a:xfrm>
          <a:off x="9657495" y="4164393"/>
          <a:ext cx="1592276" cy="1061517"/>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B. Conservation of Energy and Energy Transfer</a:t>
          </a:r>
          <a:endParaRPr lang="en-US" sz="1600" kern="1200" dirty="0"/>
        </a:p>
      </dsp:txBody>
      <dsp:txXfrm>
        <a:off x="9688586" y="4195484"/>
        <a:ext cx="1530094" cy="99933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7CDA25-F17A-4CEC-9A14-861DB4BBB75F}">
      <dsp:nvSpPr>
        <dsp:cNvPr id="0" name=""/>
        <dsp:cNvSpPr/>
      </dsp:nvSpPr>
      <dsp:spPr>
        <a:xfrm>
          <a:off x="964815" y="613"/>
          <a:ext cx="2452549" cy="147152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Show a short video clip (no mention of physics). Let students share their ideas/understanding</a:t>
          </a:r>
          <a:endParaRPr lang="en-US" sz="1600" kern="1200" dirty="0"/>
        </a:p>
      </dsp:txBody>
      <dsp:txXfrm>
        <a:off x="1007915" y="43713"/>
        <a:ext cx="2366349" cy="1385329"/>
      </dsp:txXfrm>
    </dsp:sp>
    <dsp:sp modelId="{860D8744-3BA4-47AB-9597-830743D50FC7}">
      <dsp:nvSpPr>
        <dsp:cNvPr id="0" name=""/>
        <dsp:cNvSpPr/>
      </dsp:nvSpPr>
      <dsp:spPr>
        <a:xfrm>
          <a:off x="3633189" y="432261"/>
          <a:ext cx="519940" cy="6082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3633189" y="553907"/>
        <a:ext cx="363958" cy="364940"/>
      </dsp:txXfrm>
    </dsp:sp>
    <dsp:sp modelId="{B6605098-EB5F-4C5F-90CF-E699B0282B26}">
      <dsp:nvSpPr>
        <dsp:cNvPr id="0" name=""/>
        <dsp:cNvSpPr/>
      </dsp:nvSpPr>
      <dsp:spPr>
        <a:xfrm>
          <a:off x="4398385" y="613"/>
          <a:ext cx="2452549" cy="147152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Review the basic mathematics needed that day</a:t>
          </a:r>
          <a:endParaRPr lang="en-US" sz="1600" kern="1200" dirty="0"/>
        </a:p>
      </dsp:txBody>
      <dsp:txXfrm>
        <a:off x="4441485" y="43713"/>
        <a:ext cx="2366349" cy="1385329"/>
      </dsp:txXfrm>
    </dsp:sp>
    <dsp:sp modelId="{89E5E10A-E66C-41F9-9DD8-2E079F2D147F}">
      <dsp:nvSpPr>
        <dsp:cNvPr id="0" name=""/>
        <dsp:cNvSpPr/>
      </dsp:nvSpPr>
      <dsp:spPr>
        <a:xfrm>
          <a:off x="7066759" y="432261"/>
          <a:ext cx="519940" cy="6082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7066759" y="553907"/>
        <a:ext cx="363958" cy="364940"/>
      </dsp:txXfrm>
    </dsp:sp>
    <dsp:sp modelId="{BFA4E070-D9A6-4A87-8FF7-566C0F3E2361}">
      <dsp:nvSpPr>
        <dsp:cNvPr id="0" name=""/>
        <dsp:cNvSpPr/>
      </dsp:nvSpPr>
      <dsp:spPr>
        <a:xfrm>
          <a:off x="7831954" y="613"/>
          <a:ext cx="2452549" cy="147152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Observe and list all ‘physics’ things to discuss (collisions, projectile motion, bending, </a:t>
          </a:r>
          <a:r>
            <a:rPr lang="en-US" sz="1600" kern="1200" dirty="0" err="1" smtClean="0"/>
            <a:t>etc</a:t>
          </a:r>
          <a:r>
            <a:rPr lang="en-US" sz="1600" kern="1200" dirty="0" smtClean="0"/>
            <a:t>)</a:t>
          </a:r>
          <a:endParaRPr lang="en-US" sz="1600" kern="1200" dirty="0"/>
        </a:p>
      </dsp:txBody>
      <dsp:txXfrm>
        <a:off x="7875054" y="43713"/>
        <a:ext cx="2366349" cy="1385329"/>
      </dsp:txXfrm>
    </dsp:sp>
    <dsp:sp modelId="{CA6AD8CC-AD62-4D8C-BC83-032674EDEFB3}">
      <dsp:nvSpPr>
        <dsp:cNvPr id="0" name=""/>
        <dsp:cNvSpPr/>
      </dsp:nvSpPr>
      <dsp:spPr>
        <a:xfrm rot="5400000">
          <a:off x="8798259" y="1643821"/>
          <a:ext cx="519940" cy="6082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rot="-5400000">
        <a:off x="8875759" y="1687967"/>
        <a:ext cx="364940" cy="363958"/>
      </dsp:txXfrm>
    </dsp:sp>
    <dsp:sp modelId="{9C0C9712-93AE-4D65-AB5F-E810DCAC950D}">
      <dsp:nvSpPr>
        <dsp:cNvPr id="0" name=""/>
        <dsp:cNvSpPr/>
      </dsp:nvSpPr>
      <dsp:spPr>
        <a:xfrm>
          <a:off x="7831954" y="2453162"/>
          <a:ext cx="2452549" cy="147152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Select the simplest topic that you can teach with the background students have at that point in time</a:t>
          </a:r>
          <a:endParaRPr lang="en-US" sz="1600" kern="1200" dirty="0"/>
        </a:p>
      </dsp:txBody>
      <dsp:txXfrm>
        <a:off x="7875054" y="2496262"/>
        <a:ext cx="2366349" cy="1385329"/>
      </dsp:txXfrm>
    </dsp:sp>
    <dsp:sp modelId="{51E069D9-7152-485A-B320-5F5B95E62D9A}">
      <dsp:nvSpPr>
        <dsp:cNvPr id="0" name=""/>
        <dsp:cNvSpPr/>
      </dsp:nvSpPr>
      <dsp:spPr>
        <a:xfrm rot="10800000">
          <a:off x="7096189" y="2884811"/>
          <a:ext cx="519940" cy="6082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rot="10800000">
        <a:off x="7252171" y="3006457"/>
        <a:ext cx="363958" cy="364940"/>
      </dsp:txXfrm>
    </dsp:sp>
    <dsp:sp modelId="{6CB54D11-4207-4E99-AAB4-1F1655726E40}">
      <dsp:nvSpPr>
        <dsp:cNvPr id="0" name=""/>
        <dsp:cNvSpPr/>
      </dsp:nvSpPr>
      <dsp:spPr>
        <a:xfrm>
          <a:off x="4398385" y="2453162"/>
          <a:ext cx="2452549" cy="147152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Develop the basic physics / equations</a:t>
          </a:r>
          <a:endParaRPr lang="en-US" sz="1600" kern="1200" dirty="0"/>
        </a:p>
      </dsp:txBody>
      <dsp:txXfrm>
        <a:off x="4441485" y="2496262"/>
        <a:ext cx="2366349" cy="1385329"/>
      </dsp:txXfrm>
    </dsp:sp>
    <dsp:sp modelId="{B87A01E9-9376-44F7-9962-5D2643E2BFDA}">
      <dsp:nvSpPr>
        <dsp:cNvPr id="0" name=""/>
        <dsp:cNvSpPr/>
      </dsp:nvSpPr>
      <dsp:spPr>
        <a:xfrm rot="10800000">
          <a:off x="3662620" y="2884811"/>
          <a:ext cx="519940" cy="6082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rot="10800000">
        <a:off x="3818602" y="3006457"/>
        <a:ext cx="363958" cy="364940"/>
      </dsp:txXfrm>
    </dsp:sp>
    <dsp:sp modelId="{D423A600-ACF6-4A07-A468-47AB3FF64B34}">
      <dsp:nvSpPr>
        <dsp:cNvPr id="0" name=""/>
        <dsp:cNvSpPr/>
      </dsp:nvSpPr>
      <dsp:spPr>
        <a:xfrm>
          <a:off x="964815" y="2453162"/>
          <a:ext cx="2452549" cy="147152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Discuss ideas and show some videos to explain what you mean (e.g., drag on a ball)</a:t>
          </a:r>
          <a:endParaRPr lang="en-US" sz="1600" kern="1200" dirty="0"/>
        </a:p>
      </dsp:txBody>
      <dsp:txXfrm>
        <a:off x="1007915" y="2496262"/>
        <a:ext cx="2366349" cy="1385329"/>
      </dsp:txXfrm>
    </dsp:sp>
    <dsp:sp modelId="{33462461-B567-482B-BBF9-88091C06E145}">
      <dsp:nvSpPr>
        <dsp:cNvPr id="0" name=""/>
        <dsp:cNvSpPr/>
      </dsp:nvSpPr>
      <dsp:spPr>
        <a:xfrm rot="5400000">
          <a:off x="1931120" y="4096370"/>
          <a:ext cx="519940" cy="6082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rot="-5400000">
        <a:off x="2008620" y="4140516"/>
        <a:ext cx="364940" cy="363958"/>
      </dsp:txXfrm>
    </dsp:sp>
    <dsp:sp modelId="{7FD39CB1-1F30-4CFB-8392-2B46FEC5ADEC}">
      <dsp:nvSpPr>
        <dsp:cNvPr id="0" name=""/>
        <dsp:cNvSpPr/>
      </dsp:nvSpPr>
      <dsp:spPr>
        <a:xfrm>
          <a:off x="964815" y="4905712"/>
          <a:ext cx="2452549" cy="147152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Show the second video clip with detailed physics discussion</a:t>
          </a:r>
          <a:endParaRPr lang="en-US" sz="1600" kern="1200" dirty="0"/>
        </a:p>
      </dsp:txBody>
      <dsp:txXfrm>
        <a:off x="1007915" y="4948812"/>
        <a:ext cx="2366349" cy="1385329"/>
      </dsp:txXfrm>
    </dsp:sp>
    <dsp:sp modelId="{CC98E6D2-8E39-49EA-B572-65C2D9F6F89D}">
      <dsp:nvSpPr>
        <dsp:cNvPr id="0" name=""/>
        <dsp:cNvSpPr/>
      </dsp:nvSpPr>
      <dsp:spPr>
        <a:xfrm>
          <a:off x="3633189" y="5337360"/>
          <a:ext cx="519940" cy="6082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3633189" y="5459006"/>
        <a:ext cx="363958" cy="364940"/>
      </dsp:txXfrm>
    </dsp:sp>
    <dsp:sp modelId="{6C0B52C2-2AC0-4554-BD55-B840A57FB2B4}">
      <dsp:nvSpPr>
        <dsp:cNvPr id="0" name=""/>
        <dsp:cNvSpPr/>
      </dsp:nvSpPr>
      <dsp:spPr>
        <a:xfrm>
          <a:off x="4398385" y="4905712"/>
          <a:ext cx="2452549" cy="147152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(Optional) </a:t>
          </a:r>
        </a:p>
        <a:p>
          <a:pPr lvl="0" algn="ctr" defTabSz="711200">
            <a:lnSpc>
              <a:spcPct val="90000"/>
            </a:lnSpc>
            <a:spcBef>
              <a:spcPct val="0"/>
            </a:spcBef>
            <a:spcAft>
              <a:spcPct val="35000"/>
            </a:spcAft>
          </a:pPr>
          <a:r>
            <a:rPr lang="en-US" sz="1600" kern="1200" dirty="0" smtClean="0"/>
            <a:t>Perform experiments and projects and ask student to present in groups</a:t>
          </a:r>
          <a:endParaRPr lang="en-US" sz="1600" kern="1200" dirty="0"/>
        </a:p>
      </dsp:txBody>
      <dsp:txXfrm>
        <a:off x="4441485" y="4948812"/>
        <a:ext cx="2366349" cy="1385329"/>
      </dsp:txXfrm>
    </dsp:sp>
    <dsp:sp modelId="{1962F0E9-A592-4E06-9211-D1F7FF760A8E}">
      <dsp:nvSpPr>
        <dsp:cNvPr id="0" name=""/>
        <dsp:cNvSpPr/>
      </dsp:nvSpPr>
      <dsp:spPr>
        <a:xfrm>
          <a:off x="7066759" y="5337360"/>
          <a:ext cx="519940" cy="608232"/>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1">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7066759" y="5459006"/>
        <a:ext cx="363958" cy="364940"/>
      </dsp:txXfrm>
    </dsp:sp>
    <dsp:sp modelId="{50D92278-A55B-4716-AD1D-9148E4B1085B}">
      <dsp:nvSpPr>
        <dsp:cNvPr id="0" name=""/>
        <dsp:cNvSpPr/>
      </dsp:nvSpPr>
      <dsp:spPr>
        <a:xfrm>
          <a:off x="7831954" y="4905712"/>
          <a:ext cx="2452549" cy="1471529"/>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kern="1200" dirty="0" smtClean="0"/>
            <a:t>Open class discussion. Encourage out-of-the-box thinking and ability to see other sports/incidents using this knowledge </a:t>
          </a:r>
          <a:endParaRPr lang="en-US" sz="1600" kern="1200" dirty="0"/>
        </a:p>
      </dsp:txBody>
      <dsp:txXfrm>
        <a:off x="7875054" y="4948812"/>
        <a:ext cx="2366349" cy="1385329"/>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13.wmf"/><Relationship Id="rId1" Type="http://schemas.openxmlformats.org/officeDocument/2006/relationships/image" Target="../media/image12.w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5.wmf"/><Relationship Id="rId1" Type="http://schemas.openxmlformats.org/officeDocument/2006/relationships/image" Target="../media/image14.wmf"/></Relationships>
</file>

<file path=ppt/media/image1.png>
</file>

<file path=ppt/media/image10.png>
</file>

<file path=ppt/media/image11.png>
</file>

<file path=ppt/media/image12.wmf>
</file>

<file path=ppt/media/image13.wmf>
</file>

<file path=ppt/media/image14.wmf>
</file>

<file path=ppt/media/image15.wmf>
</file>

<file path=ppt/media/image16.gif>
</file>

<file path=ppt/media/image17.png>
</file>

<file path=ppt/media/image18.png>
</file>

<file path=ppt/media/image19.png>
</file>

<file path=ppt/media/image2.jp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91B12DB-D24B-40B2-94C8-8BB2477C43C5}" type="datetimeFigureOut">
              <a:rPr lang="en-US" smtClean="0"/>
              <a:t>12/9/2017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A7ACA62-CBA2-4E7A-8761-239C3D6C9110}" type="slidenum">
              <a:rPr lang="en-US" smtClean="0"/>
              <a:t>‹#›</a:t>
            </a:fld>
            <a:endParaRPr lang="en-US"/>
          </a:p>
        </p:txBody>
      </p:sp>
    </p:spTree>
    <p:extLst>
      <p:ext uri="{BB962C8B-B14F-4D97-AF65-F5344CB8AC3E}">
        <p14:creationId xmlns:p14="http://schemas.microsoft.com/office/powerpoint/2010/main" val="28404359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7ACA62-CBA2-4E7A-8761-239C3D6C9110}" type="slidenum">
              <a:rPr lang="en-US" smtClean="0"/>
              <a:t>7</a:t>
            </a:fld>
            <a:endParaRPr lang="en-US"/>
          </a:p>
        </p:txBody>
      </p:sp>
    </p:spTree>
    <p:extLst>
      <p:ext uri="{BB962C8B-B14F-4D97-AF65-F5344CB8AC3E}">
        <p14:creationId xmlns:p14="http://schemas.microsoft.com/office/powerpoint/2010/main" val="39444393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7ACA62-CBA2-4E7A-8761-239C3D6C9110}" type="slidenum">
              <a:rPr lang="en-US" smtClean="0"/>
              <a:t>24</a:t>
            </a:fld>
            <a:endParaRPr lang="en-US"/>
          </a:p>
        </p:txBody>
      </p:sp>
    </p:spTree>
    <p:extLst>
      <p:ext uri="{BB962C8B-B14F-4D97-AF65-F5344CB8AC3E}">
        <p14:creationId xmlns:p14="http://schemas.microsoft.com/office/powerpoint/2010/main" val="25671950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A7ACA62-CBA2-4E7A-8761-239C3D6C9110}" type="slidenum">
              <a:rPr lang="en-US" smtClean="0"/>
              <a:t>36</a:t>
            </a:fld>
            <a:endParaRPr lang="en-US"/>
          </a:p>
        </p:txBody>
      </p:sp>
    </p:spTree>
    <p:extLst>
      <p:ext uri="{BB962C8B-B14F-4D97-AF65-F5344CB8AC3E}">
        <p14:creationId xmlns:p14="http://schemas.microsoft.com/office/powerpoint/2010/main" val="23038786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6CF87C9-1996-4FAF-8DB5-6CE7D2925B93}" type="datetimeFigureOut">
              <a:rPr lang="en-US" smtClean="0"/>
              <a:t>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E58C56-0044-460A-A4B8-A7F86F64A592}" type="slidenum">
              <a:rPr lang="en-US" smtClean="0"/>
              <a:t>‹#›</a:t>
            </a:fld>
            <a:endParaRPr lang="en-US"/>
          </a:p>
        </p:txBody>
      </p:sp>
    </p:spTree>
    <p:extLst>
      <p:ext uri="{BB962C8B-B14F-4D97-AF65-F5344CB8AC3E}">
        <p14:creationId xmlns:p14="http://schemas.microsoft.com/office/powerpoint/2010/main" val="41876339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6CF87C9-1996-4FAF-8DB5-6CE7D2925B93}" type="datetimeFigureOut">
              <a:rPr lang="en-US" smtClean="0"/>
              <a:t>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E58C56-0044-460A-A4B8-A7F86F64A592}" type="slidenum">
              <a:rPr lang="en-US" smtClean="0"/>
              <a:t>‹#›</a:t>
            </a:fld>
            <a:endParaRPr lang="en-US"/>
          </a:p>
        </p:txBody>
      </p:sp>
    </p:spTree>
    <p:extLst>
      <p:ext uri="{BB962C8B-B14F-4D97-AF65-F5344CB8AC3E}">
        <p14:creationId xmlns:p14="http://schemas.microsoft.com/office/powerpoint/2010/main" val="15397675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6CF87C9-1996-4FAF-8DB5-6CE7D2925B93}" type="datetimeFigureOut">
              <a:rPr lang="en-US" smtClean="0"/>
              <a:t>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E58C56-0044-460A-A4B8-A7F86F64A592}" type="slidenum">
              <a:rPr lang="en-US" smtClean="0"/>
              <a:t>‹#›</a:t>
            </a:fld>
            <a:endParaRPr lang="en-US"/>
          </a:p>
        </p:txBody>
      </p:sp>
    </p:spTree>
    <p:extLst>
      <p:ext uri="{BB962C8B-B14F-4D97-AF65-F5344CB8AC3E}">
        <p14:creationId xmlns:p14="http://schemas.microsoft.com/office/powerpoint/2010/main" val="10571438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6CF87C9-1996-4FAF-8DB5-6CE7D2925B93}" type="datetimeFigureOut">
              <a:rPr lang="en-US" smtClean="0"/>
              <a:t>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E58C56-0044-460A-A4B8-A7F86F64A592}" type="slidenum">
              <a:rPr lang="en-US" smtClean="0"/>
              <a:t>‹#›</a:t>
            </a:fld>
            <a:endParaRPr lang="en-US"/>
          </a:p>
        </p:txBody>
      </p:sp>
    </p:spTree>
    <p:extLst>
      <p:ext uri="{BB962C8B-B14F-4D97-AF65-F5344CB8AC3E}">
        <p14:creationId xmlns:p14="http://schemas.microsoft.com/office/powerpoint/2010/main" val="12307506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6CF87C9-1996-4FAF-8DB5-6CE7D2925B93}" type="datetimeFigureOut">
              <a:rPr lang="en-US" smtClean="0"/>
              <a:t>12/9/2017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EE58C56-0044-460A-A4B8-A7F86F64A592}" type="slidenum">
              <a:rPr lang="en-US" smtClean="0"/>
              <a:t>‹#›</a:t>
            </a:fld>
            <a:endParaRPr lang="en-US"/>
          </a:p>
        </p:txBody>
      </p:sp>
    </p:spTree>
    <p:extLst>
      <p:ext uri="{BB962C8B-B14F-4D97-AF65-F5344CB8AC3E}">
        <p14:creationId xmlns:p14="http://schemas.microsoft.com/office/powerpoint/2010/main" val="4143950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6CF87C9-1996-4FAF-8DB5-6CE7D2925B93}" type="datetimeFigureOut">
              <a:rPr lang="en-US" smtClean="0"/>
              <a:t>12/9/2017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E58C56-0044-460A-A4B8-A7F86F64A592}" type="slidenum">
              <a:rPr lang="en-US" smtClean="0"/>
              <a:t>‹#›</a:t>
            </a:fld>
            <a:endParaRPr lang="en-US"/>
          </a:p>
        </p:txBody>
      </p:sp>
    </p:spTree>
    <p:extLst>
      <p:ext uri="{BB962C8B-B14F-4D97-AF65-F5344CB8AC3E}">
        <p14:creationId xmlns:p14="http://schemas.microsoft.com/office/powerpoint/2010/main" val="844830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6CF87C9-1996-4FAF-8DB5-6CE7D2925B93}" type="datetimeFigureOut">
              <a:rPr lang="en-US" smtClean="0"/>
              <a:t>12/9/2017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EE58C56-0044-460A-A4B8-A7F86F64A592}" type="slidenum">
              <a:rPr lang="en-US" smtClean="0"/>
              <a:t>‹#›</a:t>
            </a:fld>
            <a:endParaRPr lang="en-US"/>
          </a:p>
        </p:txBody>
      </p:sp>
    </p:spTree>
    <p:extLst>
      <p:ext uri="{BB962C8B-B14F-4D97-AF65-F5344CB8AC3E}">
        <p14:creationId xmlns:p14="http://schemas.microsoft.com/office/powerpoint/2010/main" val="14085813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6CF87C9-1996-4FAF-8DB5-6CE7D2925B93}" type="datetimeFigureOut">
              <a:rPr lang="en-US" smtClean="0"/>
              <a:t>12/9/2017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EE58C56-0044-460A-A4B8-A7F86F64A592}" type="slidenum">
              <a:rPr lang="en-US" smtClean="0"/>
              <a:t>‹#›</a:t>
            </a:fld>
            <a:endParaRPr lang="en-US"/>
          </a:p>
        </p:txBody>
      </p:sp>
    </p:spTree>
    <p:extLst>
      <p:ext uri="{BB962C8B-B14F-4D97-AF65-F5344CB8AC3E}">
        <p14:creationId xmlns:p14="http://schemas.microsoft.com/office/powerpoint/2010/main" val="6688802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CF87C9-1996-4FAF-8DB5-6CE7D2925B93}" type="datetimeFigureOut">
              <a:rPr lang="en-US" smtClean="0"/>
              <a:t>12/9/2017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EE58C56-0044-460A-A4B8-A7F86F64A592}" type="slidenum">
              <a:rPr lang="en-US" smtClean="0"/>
              <a:t>‹#›</a:t>
            </a:fld>
            <a:endParaRPr lang="en-US"/>
          </a:p>
        </p:txBody>
      </p:sp>
    </p:spTree>
    <p:extLst>
      <p:ext uri="{BB962C8B-B14F-4D97-AF65-F5344CB8AC3E}">
        <p14:creationId xmlns:p14="http://schemas.microsoft.com/office/powerpoint/2010/main" val="1606614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CF87C9-1996-4FAF-8DB5-6CE7D2925B93}" type="datetimeFigureOut">
              <a:rPr lang="en-US" smtClean="0"/>
              <a:t>12/9/2017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E58C56-0044-460A-A4B8-A7F86F64A592}" type="slidenum">
              <a:rPr lang="en-US" smtClean="0"/>
              <a:t>‹#›</a:t>
            </a:fld>
            <a:endParaRPr lang="en-US"/>
          </a:p>
        </p:txBody>
      </p:sp>
    </p:spTree>
    <p:extLst>
      <p:ext uri="{BB962C8B-B14F-4D97-AF65-F5344CB8AC3E}">
        <p14:creationId xmlns:p14="http://schemas.microsoft.com/office/powerpoint/2010/main" val="7733413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6CF87C9-1996-4FAF-8DB5-6CE7D2925B93}" type="datetimeFigureOut">
              <a:rPr lang="en-US" smtClean="0"/>
              <a:t>12/9/2017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EE58C56-0044-460A-A4B8-A7F86F64A592}" type="slidenum">
              <a:rPr lang="en-US" smtClean="0"/>
              <a:t>‹#›</a:t>
            </a:fld>
            <a:endParaRPr lang="en-US"/>
          </a:p>
        </p:txBody>
      </p:sp>
    </p:spTree>
    <p:extLst>
      <p:ext uri="{BB962C8B-B14F-4D97-AF65-F5344CB8AC3E}">
        <p14:creationId xmlns:p14="http://schemas.microsoft.com/office/powerpoint/2010/main" val="1263910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CF87C9-1996-4FAF-8DB5-6CE7D2925B93}" type="datetimeFigureOut">
              <a:rPr lang="en-US" smtClean="0"/>
              <a:t>12/9/2017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E58C56-0044-460A-A4B8-A7F86F64A592}" type="slidenum">
              <a:rPr lang="en-US" smtClean="0"/>
              <a:t>‹#›</a:t>
            </a:fld>
            <a:endParaRPr lang="en-US"/>
          </a:p>
        </p:txBody>
      </p:sp>
    </p:spTree>
    <p:extLst>
      <p:ext uri="{BB962C8B-B14F-4D97-AF65-F5344CB8AC3E}">
        <p14:creationId xmlns:p14="http://schemas.microsoft.com/office/powerpoint/2010/main" val="24717719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vschneider@jhu.edu" TargetMode="External"/><Relationship Id="rId2" Type="http://schemas.openxmlformats.org/officeDocument/2006/relationships/hyperlink" Target="mailto:mali@jhu.edu" TargetMode="Externa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youtu.be/aGsntCznhcY?t=5s" TargetMode="External"/><Relationship Id="rId2" Type="http://schemas.openxmlformats.org/officeDocument/2006/relationships/hyperlink" Target="https://youtu.be/aGsntCznhcY?t=6s"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www.csun.edu/scied/4-discrpeant-event/Bernoulli_effect/bernoulli.gif"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www.grc.nasa.gov/www/k-12/airplane/bball.html" TargetMode="External"/><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en.wikipedia.org/wiki/Table_tennis"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3.wmf"/><Relationship Id="rId5" Type="http://schemas.openxmlformats.org/officeDocument/2006/relationships/oleObject" Target="../embeddings/oleObject2.bin"/><Relationship Id="rId4" Type="http://schemas.openxmlformats.org/officeDocument/2006/relationships/image" Target="../media/image12.w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5.wmf"/><Relationship Id="rId5" Type="http://schemas.openxmlformats.org/officeDocument/2006/relationships/oleObject" Target="../embeddings/oleObject4.bin"/><Relationship Id="rId4" Type="http://schemas.openxmlformats.org/officeDocument/2006/relationships/image" Target="../media/image14.wmf"/></Relationships>
</file>

<file path=ppt/slides/_rels/slide26.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en.wikipedia.org/wiki/Table_tennis"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 Id="rId4" Type="http://schemas.openxmlformats.org/officeDocument/2006/relationships/hyperlink" Target="https://en.wikipedia.org/wiki/Table_tennis" TargetMode="Externa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hyperlink" Target="http://teachingcommons.cdl.edu/ngss/science_math/images/PracticesVennDiagram_Page_1_000.jpg" TargetMode="External"/><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hyperlink" Target="http://www.amazon.com/Order-Out-Chaos-Ilya-Prigogine/dp/0553343637" TargetMode="External"/><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nbclearn.com/science-and-engineering-of-the-2014-olympic-winter-games" TargetMode="External"/><Relationship Id="rId2" Type="http://schemas.openxmlformats.org/officeDocument/2006/relationships/hyperlink" Target="http://nbclearn.com/science-of-golf" TargetMode="External"/><Relationship Id="rId1" Type="http://schemas.openxmlformats.org/officeDocument/2006/relationships/slideLayout" Target="../slideLayouts/slideLayout2.xml"/><Relationship Id="rId5" Type="http://schemas.openxmlformats.org/officeDocument/2006/relationships/hyperlink" Target="http://nbclearn.com/portal/site/learn/science-of-nfl-football" TargetMode="External"/><Relationship Id="rId4" Type="http://schemas.openxmlformats.org/officeDocument/2006/relationships/hyperlink" Target="http://nbclearn.com/portal/site/learn/science-of-nhl-hockey"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hyperlink" Target="http://www.amazon.com/Physics-9th-John-D-Cutnell/dp/0470879521/ref=sr_1_1?s=books&amp;ie=UTF8&amp;qid=1414444688&amp;sr=1-1&amp;keywords=Physics+by+Cutnell" TargetMode="Externa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hyperlink" Target="http://www.amazon.com/dp/0961836512/ref=wl_it_dp_o_pC_nS_ttl?_encoding=UTF8&amp;colid=WKS9CWRPYCYF&amp;coliid=I1VS8ICC3R0468"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hyperlink" Target="http://cty.jhu.edu/summer/grades7-12/academic/catalog/science.html#phsp"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144758" y="1134701"/>
            <a:ext cx="9722177" cy="1803711"/>
          </a:xfrm>
        </p:spPr>
        <p:txBody>
          <a:bodyPr>
            <a:normAutofit fontScale="90000"/>
          </a:bodyPr>
          <a:lstStyle/>
          <a:p>
            <a:r>
              <a:rPr lang="en-US" dirty="0"/>
              <a:t>Benefits and </a:t>
            </a:r>
            <a:r>
              <a:rPr lang="en-US" dirty="0" smtClean="0"/>
              <a:t>Challenges </a:t>
            </a:r>
            <a:r>
              <a:rPr lang="en-US" dirty="0"/>
              <a:t>of M</a:t>
            </a:r>
            <a:r>
              <a:rPr lang="en-US" dirty="0" smtClean="0"/>
              <a:t>ixing Sports </a:t>
            </a:r>
            <a:r>
              <a:rPr lang="en-US" dirty="0"/>
              <a:t>into a </a:t>
            </a:r>
            <a:r>
              <a:rPr lang="en-US" dirty="0" smtClean="0"/>
              <a:t>Physics </a:t>
            </a:r>
            <a:r>
              <a:rPr lang="en-US" dirty="0"/>
              <a:t>C</a:t>
            </a:r>
            <a:r>
              <a:rPr lang="en-US" dirty="0" smtClean="0"/>
              <a:t>ourse</a:t>
            </a:r>
            <a:endParaRPr lang="en-US" dirty="0"/>
          </a:p>
        </p:txBody>
      </p:sp>
      <p:sp>
        <p:nvSpPr>
          <p:cNvPr id="3" name="Subtitle 2"/>
          <p:cNvSpPr>
            <a:spLocks noGrp="1"/>
          </p:cNvSpPr>
          <p:nvPr>
            <p:ph type="subTitle" idx="1"/>
          </p:nvPr>
        </p:nvSpPr>
        <p:spPr>
          <a:xfrm>
            <a:off x="1425457" y="3312008"/>
            <a:ext cx="8951725" cy="2523184"/>
          </a:xfrm>
        </p:spPr>
        <p:txBody>
          <a:bodyPr>
            <a:normAutofit/>
          </a:bodyPr>
          <a:lstStyle/>
          <a:p>
            <a:r>
              <a:rPr lang="en-US" sz="1900" dirty="0" smtClean="0"/>
              <a:t>M. A. Yousuf (</a:t>
            </a:r>
            <a:r>
              <a:rPr lang="en-US" sz="1900" dirty="0">
                <a:hlinkClick r:id="rId2"/>
              </a:rPr>
              <a:t>mali@jhu.edu</a:t>
            </a:r>
            <a:r>
              <a:rPr lang="en-US" sz="1900" dirty="0" smtClean="0"/>
              <a:t>) </a:t>
            </a:r>
          </a:p>
          <a:p>
            <a:r>
              <a:rPr lang="en-US" sz="1900" dirty="0" smtClean="0"/>
              <a:t>and </a:t>
            </a:r>
          </a:p>
          <a:p>
            <a:r>
              <a:rPr lang="en-US" sz="1900" dirty="0" smtClean="0"/>
              <a:t>Vicky </a:t>
            </a:r>
            <a:r>
              <a:rPr lang="en-US" sz="1900" dirty="0"/>
              <a:t>Schneider (</a:t>
            </a:r>
            <a:r>
              <a:rPr lang="en-US" sz="1900" dirty="0" smtClean="0">
                <a:hlinkClick r:id="rId3"/>
              </a:rPr>
              <a:t>vschneider@jhu.edu</a:t>
            </a:r>
            <a:r>
              <a:rPr lang="en-US" sz="1900" dirty="0" smtClean="0"/>
              <a:t>) </a:t>
            </a:r>
          </a:p>
          <a:p>
            <a:r>
              <a:rPr lang="en-US" sz="1900" dirty="0" smtClean="0"/>
              <a:t>62</a:t>
            </a:r>
            <a:r>
              <a:rPr lang="en-US" sz="1900" baseline="30000" dirty="0" smtClean="0"/>
              <a:t>nd</a:t>
            </a:r>
            <a:r>
              <a:rPr lang="en-US" sz="1900" dirty="0" smtClean="0"/>
              <a:t> </a:t>
            </a:r>
            <a:r>
              <a:rPr lang="en-US" sz="1900" dirty="0"/>
              <a:t>Annual NAGC Convention, November 12-15, 2015</a:t>
            </a:r>
          </a:p>
          <a:p>
            <a:r>
              <a:rPr lang="en-US" sz="1900" dirty="0"/>
              <a:t>Phoenix, Arizona</a:t>
            </a:r>
            <a:endParaRPr lang="en-US" sz="1900" dirty="0">
              <a:latin typeface="Calibri" panose="020F0502020204030204" pitchFamily="34" charset="0"/>
              <a:ea typeface="Times New Roman" panose="02020603050405020304" pitchFamily="18" charset="0"/>
              <a:cs typeface="Times New Roman" panose="02020603050405020304" pitchFamily="18" charset="0"/>
            </a:endParaRPr>
          </a:p>
          <a:p>
            <a:r>
              <a:rPr lang="en-US" sz="1900" dirty="0">
                <a:latin typeface="Calibri" panose="020F0502020204030204" pitchFamily="34" charset="0"/>
                <a:ea typeface="Times New Roman" panose="02020603050405020304" pitchFamily="18" charset="0"/>
                <a:cs typeface="Times New Roman" panose="02020603050405020304" pitchFamily="18" charset="0"/>
              </a:rPr>
              <a:t>Network Strand: Curriculum Studies</a:t>
            </a:r>
            <a:endParaRPr lang="en-US" sz="1900" dirty="0"/>
          </a:p>
          <a:p>
            <a:endParaRPr lang="en-US" dirty="0" smtClean="0"/>
          </a:p>
        </p:txBody>
      </p:sp>
      <p:pic>
        <p:nvPicPr>
          <p:cNvPr id="4" name="Picture 3"/>
          <p:cNvPicPr>
            <a:picLocks noChangeAspect="1"/>
          </p:cNvPicPr>
          <p:nvPr/>
        </p:nvPicPr>
        <p:blipFill>
          <a:blip r:embed="rId4"/>
          <a:stretch>
            <a:fillRect/>
          </a:stretch>
        </p:blipFill>
        <p:spPr>
          <a:xfrm>
            <a:off x="8925931" y="5418790"/>
            <a:ext cx="3255546" cy="1341236"/>
          </a:xfrm>
          <a:prstGeom prst="rect">
            <a:avLst/>
          </a:prstGeom>
        </p:spPr>
      </p:pic>
    </p:spTree>
    <p:extLst>
      <p:ext uri="{BB962C8B-B14F-4D97-AF65-F5344CB8AC3E}">
        <p14:creationId xmlns:p14="http://schemas.microsoft.com/office/powerpoint/2010/main" val="37389140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Material Required for these demos</a:t>
            </a:r>
            <a:endParaRPr lang="en-US" dirty="0"/>
          </a:p>
        </p:txBody>
      </p:sp>
      <p:sp>
        <p:nvSpPr>
          <p:cNvPr id="3" name="Content Placeholder 2"/>
          <p:cNvSpPr>
            <a:spLocks noGrp="1"/>
          </p:cNvSpPr>
          <p:nvPr>
            <p:ph idx="1"/>
          </p:nvPr>
        </p:nvSpPr>
        <p:spPr/>
        <p:txBody>
          <a:bodyPr>
            <a:normAutofit/>
          </a:bodyPr>
          <a:lstStyle/>
          <a:p>
            <a:r>
              <a:rPr lang="en-US" dirty="0" smtClean="0"/>
              <a:t>Ping-Pong balls </a:t>
            </a:r>
          </a:p>
          <a:p>
            <a:r>
              <a:rPr lang="en-US" dirty="0" smtClean="0"/>
              <a:t>Access to a </a:t>
            </a:r>
            <a:r>
              <a:rPr lang="en-US" dirty="0" err="1" smtClean="0"/>
              <a:t>ping-pong</a:t>
            </a:r>
            <a:r>
              <a:rPr lang="en-US" dirty="0" smtClean="0"/>
              <a:t> table will be helpful but not required</a:t>
            </a:r>
          </a:p>
          <a:p>
            <a:r>
              <a:rPr lang="en-US" dirty="0" smtClean="0"/>
              <a:t>Construction tape to draw lines on the desk</a:t>
            </a:r>
          </a:p>
          <a:p>
            <a:r>
              <a:rPr lang="en-US" dirty="0" smtClean="0"/>
              <a:t>Ruler to measure distances </a:t>
            </a:r>
          </a:p>
          <a:p>
            <a:r>
              <a:rPr lang="en-US" dirty="0" err="1" smtClean="0"/>
              <a:t>Plasticine</a:t>
            </a:r>
            <a:r>
              <a:rPr lang="en-US" dirty="0" smtClean="0"/>
              <a:t> or something similar to stick to the ball</a:t>
            </a:r>
          </a:p>
        </p:txBody>
      </p:sp>
    </p:spTree>
    <p:extLst>
      <p:ext uri="{BB962C8B-B14F-4D97-AF65-F5344CB8AC3E}">
        <p14:creationId xmlns:p14="http://schemas.microsoft.com/office/powerpoint/2010/main" val="3541054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few demos using Ping-Pong balls </a:t>
            </a:r>
            <a:endParaRPr lang="en-US" dirty="0"/>
          </a:p>
        </p:txBody>
      </p:sp>
      <p:sp>
        <p:nvSpPr>
          <p:cNvPr id="3" name="Content Placeholder 2"/>
          <p:cNvSpPr>
            <a:spLocks noGrp="1"/>
          </p:cNvSpPr>
          <p:nvPr>
            <p:ph idx="1"/>
          </p:nvPr>
        </p:nvSpPr>
        <p:spPr>
          <a:xfrm>
            <a:off x="838200" y="1825625"/>
            <a:ext cx="7281672" cy="4351338"/>
          </a:xfrm>
        </p:spPr>
        <p:txBody>
          <a:bodyPr>
            <a:normAutofit/>
          </a:bodyPr>
          <a:lstStyle/>
          <a:p>
            <a:r>
              <a:rPr lang="en-US" dirty="0" smtClean="0"/>
              <a:t>From </a:t>
            </a:r>
            <a:r>
              <a:rPr lang="en-US" dirty="0"/>
              <a:t>a </a:t>
            </a:r>
            <a:r>
              <a:rPr lang="en-US" dirty="0" smtClean="0"/>
              <a:t>teacher’s </a:t>
            </a:r>
            <a:r>
              <a:rPr lang="en-US" dirty="0"/>
              <a:t>perspective, using sports to explain physics concepts might be fun and engaging for the students; however, how exactly does one determine which sports are a good match for these concepts? </a:t>
            </a:r>
            <a:endParaRPr lang="en-US" dirty="0" smtClean="0"/>
          </a:p>
          <a:p>
            <a:r>
              <a:rPr lang="en-US" dirty="0" smtClean="0"/>
              <a:t>Let discuss a few examples …</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19872" y="2163744"/>
            <a:ext cx="3601963" cy="3675099"/>
          </a:xfrm>
          <a:prstGeom prst="rect">
            <a:avLst/>
          </a:prstGeom>
        </p:spPr>
      </p:pic>
    </p:spTree>
    <p:extLst>
      <p:ext uri="{BB962C8B-B14F-4D97-AF65-F5344CB8AC3E}">
        <p14:creationId xmlns:p14="http://schemas.microsoft.com/office/powerpoint/2010/main" val="12534004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few points to review before we start:</a:t>
            </a:r>
            <a:endParaRPr lang="en-US" dirty="0"/>
          </a:p>
        </p:txBody>
      </p:sp>
      <p:sp>
        <p:nvSpPr>
          <p:cNvPr id="3" name="Content Placeholder 2"/>
          <p:cNvSpPr>
            <a:spLocks noGrp="1"/>
          </p:cNvSpPr>
          <p:nvPr>
            <p:ph idx="1"/>
          </p:nvPr>
        </p:nvSpPr>
        <p:spPr/>
        <p:txBody>
          <a:bodyPr/>
          <a:lstStyle/>
          <a:p>
            <a:pPr>
              <a:lnSpc>
                <a:spcPct val="150000"/>
              </a:lnSpc>
            </a:pPr>
            <a:r>
              <a:rPr lang="en-US" dirty="0" smtClean="0"/>
              <a:t>Mechanisms through which a bouncing ball can lose energy:</a:t>
            </a:r>
          </a:p>
          <a:p>
            <a:pPr lvl="1">
              <a:lnSpc>
                <a:spcPct val="150000"/>
              </a:lnSpc>
            </a:pPr>
            <a:r>
              <a:rPr lang="en-US" dirty="0" smtClean="0"/>
              <a:t>Friction with air molecules</a:t>
            </a:r>
          </a:p>
          <a:p>
            <a:pPr lvl="1">
              <a:lnSpc>
                <a:spcPct val="150000"/>
              </a:lnSpc>
            </a:pPr>
            <a:r>
              <a:rPr lang="en-US" dirty="0" smtClean="0"/>
              <a:t>Sound</a:t>
            </a:r>
          </a:p>
          <a:p>
            <a:pPr lvl="1">
              <a:lnSpc>
                <a:spcPct val="150000"/>
              </a:lnSpc>
            </a:pPr>
            <a:r>
              <a:rPr lang="en-US" dirty="0" smtClean="0"/>
              <a:t>Deformation of the ball</a:t>
            </a:r>
          </a:p>
          <a:p>
            <a:pPr lvl="1">
              <a:lnSpc>
                <a:spcPct val="150000"/>
              </a:lnSpc>
            </a:pPr>
            <a:r>
              <a:rPr lang="en-US" dirty="0" smtClean="0"/>
              <a:t>Heat energy in the bounce</a:t>
            </a:r>
            <a:endParaRPr lang="en-US" dirty="0"/>
          </a:p>
        </p:txBody>
      </p:sp>
      <p:sp>
        <p:nvSpPr>
          <p:cNvPr id="4" name="Rectangle 3"/>
          <p:cNvSpPr/>
          <p:nvPr/>
        </p:nvSpPr>
        <p:spPr>
          <a:xfrm>
            <a:off x="7472149" y="5882480"/>
            <a:ext cx="3602781" cy="369332"/>
          </a:xfrm>
          <a:prstGeom prst="rect">
            <a:avLst/>
          </a:prstGeom>
        </p:spPr>
        <p:txBody>
          <a:bodyPr wrap="none">
            <a:spAutoFit/>
          </a:bodyPr>
          <a:lstStyle/>
          <a:p>
            <a:r>
              <a:rPr lang="en-US" dirty="0">
                <a:hlinkClick r:id="rId2"/>
              </a:rPr>
              <a:t>https://</a:t>
            </a:r>
            <a:r>
              <a:rPr lang="en-US" dirty="0" smtClean="0">
                <a:hlinkClick r:id="rId2"/>
              </a:rPr>
              <a:t>youtu.be/aGsntCznhcY?t=6s</a:t>
            </a:r>
            <a:r>
              <a:rPr lang="en-US" dirty="0" smtClean="0"/>
              <a:t> </a:t>
            </a:r>
          </a:p>
        </p:txBody>
      </p:sp>
      <p:pic>
        <p:nvPicPr>
          <p:cNvPr id="5" name="Picture 4">
            <a:hlinkClick r:id="rId3"/>
          </p:cNvPr>
          <p:cNvPicPr>
            <a:picLocks noChangeAspect="1"/>
          </p:cNvPicPr>
          <p:nvPr/>
        </p:nvPicPr>
        <p:blipFill rotWithShape="1">
          <a:blip r:embed="rId4"/>
          <a:srcRect l="8077" t="14159" r="69680" b="41624"/>
          <a:stretch/>
        </p:blipFill>
        <p:spPr>
          <a:xfrm>
            <a:off x="7193281" y="3167287"/>
            <a:ext cx="4160519" cy="2326054"/>
          </a:xfrm>
          <a:prstGeom prst="rect">
            <a:avLst/>
          </a:prstGeom>
        </p:spPr>
      </p:pic>
    </p:spTree>
    <p:extLst>
      <p:ext uri="{BB962C8B-B14F-4D97-AF65-F5344CB8AC3E}">
        <p14:creationId xmlns:p14="http://schemas.microsoft.com/office/powerpoint/2010/main" val="377453955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52564" t="13247" r="14423" b="19972"/>
          <a:stretch/>
        </p:blipFill>
        <p:spPr>
          <a:xfrm>
            <a:off x="666402" y="493417"/>
            <a:ext cx="2802335" cy="1594338"/>
          </a:xfrm>
          <a:prstGeom prst="rect">
            <a:avLst/>
          </a:prstGeom>
        </p:spPr>
      </p:pic>
      <p:pic>
        <p:nvPicPr>
          <p:cNvPr id="5" name="Picture 4"/>
          <p:cNvPicPr>
            <a:picLocks noChangeAspect="1"/>
          </p:cNvPicPr>
          <p:nvPr/>
        </p:nvPicPr>
        <p:blipFill rotWithShape="1">
          <a:blip r:embed="rId3"/>
          <a:srcRect l="52436" t="13475" r="14166" b="19972"/>
          <a:stretch/>
        </p:blipFill>
        <p:spPr>
          <a:xfrm>
            <a:off x="3140818" y="1820827"/>
            <a:ext cx="2844691" cy="1594338"/>
          </a:xfrm>
          <a:prstGeom prst="rect">
            <a:avLst/>
          </a:prstGeom>
        </p:spPr>
      </p:pic>
      <p:pic>
        <p:nvPicPr>
          <p:cNvPr id="6" name="Picture 5"/>
          <p:cNvPicPr>
            <a:picLocks noChangeAspect="1"/>
          </p:cNvPicPr>
          <p:nvPr/>
        </p:nvPicPr>
        <p:blipFill rotWithShape="1">
          <a:blip r:embed="rId4"/>
          <a:srcRect l="52692" t="13931" r="14231" b="19516"/>
          <a:stretch/>
        </p:blipFill>
        <p:spPr>
          <a:xfrm>
            <a:off x="5685871" y="3121725"/>
            <a:ext cx="2864242" cy="1620850"/>
          </a:xfrm>
          <a:prstGeom prst="rect">
            <a:avLst/>
          </a:prstGeom>
        </p:spPr>
      </p:pic>
      <p:pic>
        <p:nvPicPr>
          <p:cNvPr id="7" name="Picture 6"/>
          <p:cNvPicPr>
            <a:picLocks noChangeAspect="1"/>
          </p:cNvPicPr>
          <p:nvPr/>
        </p:nvPicPr>
        <p:blipFill rotWithShape="1">
          <a:blip r:embed="rId5"/>
          <a:srcRect l="52499" t="13704" r="14103" b="20200"/>
          <a:stretch/>
        </p:blipFill>
        <p:spPr>
          <a:xfrm>
            <a:off x="8325890" y="4488611"/>
            <a:ext cx="2911942" cy="1620851"/>
          </a:xfrm>
          <a:prstGeom prst="rect">
            <a:avLst/>
          </a:prstGeom>
        </p:spPr>
      </p:pic>
    </p:spTree>
    <p:extLst>
      <p:ext uri="{BB962C8B-B14F-4D97-AF65-F5344CB8AC3E}">
        <p14:creationId xmlns:p14="http://schemas.microsoft.com/office/powerpoint/2010/main" val="24332431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1</a:t>
            </a:r>
            <a:endParaRPr lang="en-US" dirty="0"/>
          </a:p>
        </p:txBody>
      </p:sp>
      <p:sp>
        <p:nvSpPr>
          <p:cNvPr id="3" name="Content Placeholder 2"/>
          <p:cNvSpPr>
            <a:spLocks noGrp="1"/>
          </p:cNvSpPr>
          <p:nvPr>
            <p:ph idx="1"/>
          </p:nvPr>
        </p:nvSpPr>
        <p:spPr/>
        <p:txBody>
          <a:bodyPr/>
          <a:lstStyle/>
          <a:p>
            <a:r>
              <a:rPr lang="en-US" dirty="0" smtClean="0"/>
              <a:t>Pushing a ball downwards makes it move forward but then it comes back. Which forces were acting on it? Which velocity is greater – linear or rotational? </a:t>
            </a:r>
          </a:p>
          <a:p>
            <a:r>
              <a:rPr lang="en-US" dirty="0"/>
              <a:t>What will happen </a:t>
            </a:r>
            <a:r>
              <a:rPr lang="en-US" dirty="0" smtClean="0"/>
              <a:t>to a rotating ball on the table if </a:t>
            </a:r>
            <a:r>
              <a:rPr lang="en-US" dirty="0"/>
              <a:t>there is no friction on the table</a:t>
            </a:r>
            <a:r>
              <a:rPr lang="en-US" dirty="0" smtClean="0"/>
              <a:t>?</a:t>
            </a:r>
            <a:endParaRPr lang="en-US" dirty="0"/>
          </a:p>
        </p:txBody>
      </p:sp>
      <p:sp>
        <p:nvSpPr>
          <p:cNvPr id="6" name="Rectangle 5"/>
          <p:cNvSpPr/>
          <p:nvPr/>
        </p:nvSpPr>
        <p:spPr>
          <a:xfrm>
            <a:off x="4207948" y="2691451"/>
            <a:ext cx="7610738" cy="369332"/>
          </a:xfrm>
          <a:prstGeom prst="rect">
            <a:avLst/>
          </a:prstGeom>
        </p:spPr>
        <p:txBody>
          <a:bodyPr wrap="none">
            <a:spAutoFit/>
          </a:bodyPr>
          <a:lstStyle/>
          <a:p>
            <a:r>
              <a:rPr lang="en-US" dirty="0" smtClean="0">
                <a:solidFill>
                  <a:srgbClr val="00B050"/>
                </a:solidFill>
              </a:rPr>
              <a:t>See Mr. Beans doing something similar https</a:t>
            </a:r>
            <a:r>
              <a:rPr lang="en-US" dirty="0">
                <a:solidFill>
                  <a:srgbClr val="00B050"/>
                </a:solidFill>
              </a:rPr>
              <a:t>://youtu.be/QE6PvNohffc?t=2m25s</a:t>
            </a:r>
          </a:p>
        </p:txBody>
      </p:sp>
    </p:spTree>
    <p:extLst>
      <p:ext uri="{BB962C8B-B14F-4D97-AF65-F5344CB8AC3E}">
        <p14:creationId xmlns:p14="http://schemas.microsoft.com/office/powerpoint/2010/main" val="204966112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few questions to keep in mind:</a:t>
            </a:r>
            <a:endParaRPr lang="en-US" dirty="0"/>
          </a:p>
        </p:txBody>
      </p:sp>
      <p:sp>
        <p:nvSpPr>
          <p:cNvPr id="3" name="Content Placeholder 2"/>
          <p:cNvSpPr>
            <a:spLocks noGrp="1"/>
          </p:cNvSpPr>
          <p:nvPr>
            <p:ph idx="1"/>
          </p:nvPr>
        </p:nvSpPr>
        <p:spPr/>
        <p:txBody>
          <a:bodyPr/>
          <a:lstStyle/>
          <a:p>
            <a:r>
              <a:rPr lang="en-US" dirty="0" smtClean="0"/>
              <a:t>A ball rotates and stops after some time – no kinetic energy. But energy is always conserved so what happened to the kinetic energy?</a:t>
            </a:r>
          </a:p>
          <a:p>
            <a:r>
              <a:rPr lang="en-US" dirty="0"/>
              <a:t>A rotating ball on the table stops rotating after some time. It loses all its linear momentum. But momentum is always conserved. So what happened to it? </a:t>
            </a:r>
            <a:endParaRPr lang="en-US" dirty="0" smtClean="0"/>
          </a:p>
          <a:p>
            <a:r>
              <a:rPr lang="en-US" dirty="0"/>
              <a:t>A rotating ball on the table stops rotating after some time. It loses all its </a:t>
            </a:r>
            <a:r>
              <a:rPr lang="en-US" dirty="0" smtClean="0"/>
              <a:t>angular </a:t>
            </a:r>
            <a:r>
              <a:rPr lang="en-US" dirty="0"/>
              <a:t>momentum. But momentum is always conserved. So what happened to it? </a:t>
            </a:r>
          </a:p>
          <a:p>
            <a:endParaRPr lang="en-US" dirty="0"/>
          </a:p>
        </p:txBody>
      </p:sp>
    </p:spTree>
    <p:extLst>
      <p:ext uri="{BB962C8B-B14F-4D97-AF65-F5344CB8AC3E}">
        <p14:creationId xmlns:p14="http://schemas.microsoft.com/office/powerpoint/2010/main" val="419474928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2</a:t>
            </a:r>
            <a:endParaRPr lang="en-US" dirty="0"/>
          </a:p>
        </p:txBody>
      </p:sp>
      <p:sp>
        <p:nvSpPr>
          <p:cNvPr id="3" name="Content Placeholder 2"/>
          <p:cNvSpPr>
            <a:spLocks noGrp="1"/>
          </p:cNvSpPr>
          <p:nvPr>
            <p:ph idx="1"/>
          </p:nvPr>
        </p:nvSpPr>
        <p:spPr/>
        <p:txBody>
          <a:bodyPr/>
          <a:lstStyle/>
          <a:p>
            <a:r>
              <a:rPr lang="en-US" dirty="0" smtClean="0"/>
              <a:t>What happens to balls moving in air? Which forces act on them?</a:t>
            </a:r>
          </a:p>
          <a:p>
            <a:r>
              <a:rPr lang="en-US" dirty="0" smtClean="0"/>
              <a:t>Try a strip of paper first and see the next slide</a:t>
            </a:r>
            <a:endParaRPr lang="en-US" dirty="0"/>
          </a:p>
        </p:txBody>
      </p:sp>
    </p:spTree>
    <p:extLst>
      <p:ext uri="{BB962C8B-B14F-4D97-AF65-F5344CB8AC3E}">
        <p14:creationId xmlns:p14="http://schemas.microsoft.com/office/powerpoint/2010/main" val="6825498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214199" y="6311834"/>
            <a:ext cx="7443576" cy="369332"/>
          </a:xfrm>
          <a:prstGeom prst="rect">
            <a:avLst/>
          </a:prstGeom>
        </p:spPr>
        <p:txBody>
          <a:bodyPr wrap="none">
            <a:spAutoFit/>
          </a:bodyPr>
          <a:lstStyle/>
          <a:p>
            <a:r>
              <a:rPr lang="en-US" dirty="0">
                <a:hlinkClick r:id="rId2"/>
              </a:rPr>
              <a:t>http://</a:t>
            </a:r>
            <a:r>
              <a:rPr lang="en-US" dirty="0" smtClean="0">
                <a:hlinkClick r:id="rId2"/>
              </a:rPr>
              <a:t>www.csun.edu/scied/4-discrpeant-event/Bernoulli_effect/bernoulli.gif</a:t>
            </a:r>
            <a:r>
              <a:rPr lang="en-US" dirty="0" smtClean="0"/>
              <a:t> </a:t>
            </a:r>
            <a:endParaRPr lang="en-US" dirty="0"/>
          </a:p>
        </p:txBody>
      </p:sp>
      <p:pic>
        <p:nvPicPr>
          <p:cNvPr id="8" name="Picture 7"/>
          <p:cNvPicPr>
            <a:picLocks noChangeAspect="1"/>
          </p:cNvPicPr>
          <p:nvPr/>
        </p:nvPicPr>
        <p:blipFill>
          <a:blip r:embed="rId3"/>
          <a:stretch>
            <a:fillRect/>
          </a:stretch>
        </p:blipFill>
        <p:spPr>
          <a:xfrm>
            <a:off x="703058" y="197324"/>
            <a:ext cx="8770724" cy="5589403"/>
          </a:xfrm>
          <a:prstGeom prst="rect">
            <a:avLst/>
          </a:prstGeom>
        </p:spPr>
      </p:pic>
    </p:spTree>
    <p:extLst>
      <p:ext uri="{BB962C8B-B14F-4D97-AF65-F5344CB8AC3E}">
        <p14:creationId xmlns:p14="http://schemas.microsoft.com/office/powerpoint/2010/main" val="5784853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809160" y="216816"/>
            <a:ext cx="8126691" cy="6095018"/>
          </a:xfrm>
          <a:prstGeom prst="rect">
            <a:avLst/>
          </a:prstGeom>
        </p:spPr>
      </p:pic>
      <p:sp>
        <p:nvSpPr>
          <p:cNvPr id="6" name="Rectangle 5"/>
          <p:cNvSpPr/>
          <p:nvPr/>
        </p:nvSpPr>
        <p:spPr>
          <a:xfrm>
            <a:off x="3317132" y="6311834"/>
            <a:ext cx="5595443" cy="369332"/>
          </a:xfrm>
          <a:prstGeom prst="rect">
            <a:avLst/>
          </a:prstGeom>
        </p:spPr>
        <p:txBody>
          <a:bodyPr wrap="none">
            <a:spAutoFit/>
          </a:bodyPr>
          <a:lstStyle/>
          <a:p>
            <a:r>
              <a:rPr lang="en-US" dirty="0">
                <a:hlinkClick r:id="rId3"/>
              </a:rPr>
              <a:t>https://</a:t>
            </a:r>
            <a:r>
              <a:rPr lang="en-US" dirty="0" smtClean="0">
                <a:hlinkClick r:id="rId3"/>
              </a:rPr>
              <a:t>www.grc.nasa.gov/www/k-12/airplane/bball.html</a:t>
            </a:r>
            <a:r>
              <a:rPr lang="en-US" dirty="0" smtClean="0"/>
              <a:t> </a:t>
            </a:r>
            <a:endParaRPr lang="en-US" dirty="0"/>
          </a:p>
        </p:txBody>
      </p:sp>
      <p:cxnSp>
        <p:nvCxnSpPr>
          <p:cNvPr id="3" name="Straight Arrow Connector 2"/>
          <p:cNvCxnSpPr/>
          <p:nvPr/>
        </p:nvCxnSpPr>
        <p:spPr>
          <a:xfrm flipV="1">
            <a:off x="2290713" y="3804407"/>
            <a:ext cx="3355471" cy="1074656"/>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p:nvPr/>
        </p:nvCxnSpPr>
        <p:spPr>
          <a:xfrm flipV="1">
            <a:off x="2733773" y="2805021"/>
            <a:ext cx="2728589" cy="49246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0" name="TextBox 9"/>
          <p:cNvSpPr txBox="1"/>
          <p:nvPr/>
        </p:nvSpPr>
        <p:spPr>
          <a:xfrm>
            <a:off x="537327" y="4879063"/>
            <a:ext cx="2378921" cy="923330"/>
          </a:xfrm>
          <a:prstGeom prst="rect">
            <a:avLst/>
          </a:prstGeom>
          <a:noFill/>
        </p:spPr>
        <p:txBody>
          <a:bodyPr wrap="none" rtlCol="0">
            <a:spAutoFit/>
          </a:bodyPr>
          <a:lstStyle/>
          <a:p>
            <a:r>
              <a:rPr lang="en-US" dirty="0" smtClean="0"/>
              <a:t>Arrows add on this side</a:t>
            </a:r>
          </a:p>
          <a:p>
            <a:r>
              <a:rPr lang="en-US" dirty="0" smtClean="0"/>
              <a:t>== &gt; higher velocity</a:t>
            </a:r>
          </a:p>
          <a:p>
            <a:r>
              <a:rPr lang="en-US" dirty="0" smtClean="0"/>
              <a:t>== &gt; lower pressure</a:t>
            </a:r>
            <a:endParaRPr lang="en-US" dirty="0"/>
          </a:p>
        </p:txBody>
      </p:sp>
      <p:sp>
        <p:nvSpPr>
          <p:cNvPr id="11" name="TextBox 10"/>
          <p:cNvSpPr txBox="1"/>
          <p:nvPr/>
        </p:nvSpPr>
        <p:spPr>
          <a:xfrm>
            <a:off x="166306" y="3297481"/>
            <a:ext cx="3285708" cy="369332"/>
          </a:xfrm>
          <a:prstGeom prst="rect">
            <a:avLst/>
          </a:prstGeom>
          <a:noFill/>
        </p:spPr>
        <p:txBody>
          <a:bodyPr wrap="none" rtlCol="0">
            <a:spAutoFit/>
          </a:bodyPr>
          <a:lstStyle/>
          <a:p>
            <a:r>
              <a:rPr lang="en-US" dirty="0" smtClean="0"/>
              <a:t>Arrows are in opposite directions</a:t>
            </a:r>
            <a:endParaRPr lang="en-US" dirty="0"/>
          </a:p>
        </p:txBody>
      </p:sp>
    </p:spTree>
    <p:extLst>
      <p:ext uri="{BB962C8B-B14F-4D97-AF65-F5344CB8AC3E}">
        <p14:creationId xmlns:p14="http://schemas.microsoft.com/office/powerpoint/2010/main" val="214526728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 </a:t>
            </a:r>
            <a:r>
              <a:rPr lang="en-US" dirty="0" smtClean="0"/>
              <a:t>3 (With multiple topics)</a:t>
            </a:r>
            <a:endParaRPr lang="en-US" dirty="0"/>
          </a:p>
        </p:txBody>
      </p:sp>
      <p:sp>
        <p:nvSpPr>
          <p:cNvPr id="3" name="Content Placeholder 2"/>
          <p:cNvSpPr>
            <a:spLocks noGrp="1"/>
          </p:cNvSpPr>
          <p:nvPr>
            <p:ph idx="1"/>
          </p:nvPr>
        </p:nvSpPr>
        <p:spPr>
          <a:xfrm>
            <a:off x="838200" y="1895633"/>
            <a:ext cx="6071647" cy="4351338"/>
          </a:xfrm>
        </p:spPr>
        <p:txBody>
          <a:bodyPr>
            <a:normAutofit fontScale="92500" lnSpcReduction="10000"/>
          </a:bodyPr>
          <a:lstStyle/>
          <a:p>
            <a:r>
              <a:rPr lang="en-US" dirty="0"/>
              <a:t>Data: Table Tennis and Ping-Pong </a:t>
            </a:r>
            <a:r>
              <a:rPr lang="en-US" dirty="0" smtClean="0"/>
              <a:t>Ball</a:t>
            </a:r>
          </a:p>
          <a:p>
            <a:r>
              <a:rPr lang="en-US" dirty="0" smtClean="0"/>
              <a:t>First played in 1880s (England)</a:t>
            </a:r>
            <a:endParaRPr lang="en-US" dirty="0"/>
          </a:p>
          <a:p>
            <a:r>
              <a:rPr lang="en-US" dirty="0" smtClean="0"/>
              <a:t>Ping-Pong Ball (Olympics)</a:t>
            </a:r>
          </a:p>
          <a:p>
            <a:pPr lvl="1"/>
            <a:r>
              <a:rPr lang="en-US" dirty="0" smtClean="0"/>
              <a:t>Diameter = </a:t>
            </a:r>
            <a:r>
              <a:rPr lang="en-US" dirty="0"/>
              <a:t>4</a:t>
            </a:r>
            <a:r>
              <a:rPr lang="en-US" dirty="0" smtClean="0"/>
              <a:t> cm = 0.04 m</a:t>
            </a:r>
          </a:p>
          <a:p>
            <a:pPr lvl="1"/>
            <a:r>
              <a:rPr lang="en-US" dirty="0" smtClean="0"/>
              <a:t>Mass = 2.7 g = 0.0027 Kg</a:t>
            </a:r>
          </a:p>
          <a:p>
            <a:r>
              <a:rPr lang="en-US" dirty="0" smtClean="0"/>
              <a:t>Table dimensions</a:t>
            </a:r>
          </a:p>
          <a:p>
            <a:pPr lvl="1"/>
            <a:r>
              <a:rPr lang="en-US" dirty="0" smtClean="0"/>
              <a:t>2.74 m (length) </a:t>
            </a:r>
          </a:p>
          <a:p>
            <a:pPr lvl="1"/>
            <a:r>
              <a:rPr lang="en-US" dirty="0" smtClean="0"/>
              <a:t>1.525 m (breadth) </a:t>
            </a:r>
          </a:p>
          <a:p>
            <a:pPr lvl="1"/>
            <a:r>
              <a:rPr lang="en-US" dirty="0" smtClean="0"/>
              <a:t>0.76 cm (height) </a:t>
            </a:r>
          </a:p>
          <a:p>
            <a:r>
              <a:rPr lang="en-US" dirty="0" smtClean="0"/>
              <a:t>Speed of the ball, </a:t>
            </a:r>
            <a:r>
              <a:rPr lang="en-US" i="1" dirty="0" smtClean="0"/>
              <a:t>v </a:t>
            </a:r>
            <a:r>
              <a:rPr lang="en-US" i="1" dirty="0"/>
              <a:t>= 1.0 </a:t>
            </a:r>
            <a:r>
              <a:rPr lang="en-US" dirty="0"/>
              <a:t>m/s (rotational), </a:t>
            </a:r>
            <a:r>
              <a:rPr lang="en-US" i="1" dirty="0"/>
              <a:t>v= 12</a:t>
            </a:r>
            <a:r>
              <a:rPr lang="en-US" dirty="0"/>
              <a:t> m/s (linear, at tracking limit)*</a:t>
            </a:r>
          </a:p>
          <a:p>
            <a:endParaRPr lang="en-US" dirty="0"/>
          </a:p>
        </p:txBody>
      </p:sp>
      <p:sp>
        <p:nvSpPr>
          <p:cNvPr id="4" name="Rectangle 3"/>
          <p:cNvSpPr/>
          <p:nvPr/>
        </p:nvSpPr>
        <p:spPr>
          <a:xfrm>
            <a:off x="927153" y="6451916"/>
            <a:ext cx="3450454" cy="307777"/>
          </a:xfrm>
          <a:prstGeom prst="rect">
            <a:avLst/>
          </a:prstGeom>
        </p:spPr>
        <p:txBody>
          <a:bodyPr wrap="square">
            <a:spAutoFit/>
          </a:bodyPr>
          <a:lstStyle/>
          <a:p>
            <a:r>
              <a:rPr lang="en-US" sz="1400" dirty="0">
                <a:hlinkClick r:id="rId2"/>
              </a:rPr>
              <a:t>https://</a:t>
            </a:r>
            <a:r>
              <a:rPr lang="en-US" sz="1400" dirty="0" smtClean="0">
                <a:hlinkClick r:id="rId2"/>
              </a:rPr>
              <a:t>en.wikipedia.org/wiki/Table_tennis</a:t>
            </a:r>
            <a:r>
              <a:rPr lang="en-US" sz="1400" dirty="0" smtClean="0"/>
              <a:t> </a:t>
            </a:r>
            <a:endParaRPr lang="en-US" sz="1400" dirty="0"/>
          </a:p>
        </p:txBody>
      </p:sp>
      <p:pic>
        <p:nvPicPr>
          <p:cNvPr id="6" name="Picture 5"/>
          <p:cNvPicPr>
            <a:picLocks noChangeAspect="1"/>
          </p:cNvPicPr>
          <p:nvPr/>
        </p:nvPicPr>
        <p:blipFill>
          <a:blip r:embed="rId3"/>
          <a:stretch>
            <a:fillRect/>
          </a:stretch>
        </p:blipFill>
        <p:spPr>
          <a:xfrm>
            <a:off x="7497156" y="3565100"/>
            <a:ext cx="4286250" cy="2333625"/>
          </a:xfrm>
          <a:prstGeom prst="rect">
            <a:avLst/>
          </a:prstGeom>
        </p:spPr>
      </p:pic>
      <p:pic>
        <p:nvPicPr>
          <p:cNvPr id="7" name="Picture 6"/>
          <p:cNvPicPr>
            <a:picLocks noChangeAspect="1"/>
          </p:cNvPicPr>
          <p:nvPr/>
        </p:nvPicPr>
        <p:blipFill rotWithShape="1">
          <a:blip r:embed="rId4"/>
          <a:srcRect l="19225" t="8213" r="43839" b="39992"/>
          <a:stretch/>
        </p:blipFill>
        <p:spPr>
          <a:xfrm>
            <a:off x="8661647" y="1770164"/>
            <a:ext cx="1440401" cy="1277336"/>
          </a:xfrm>
          <a:prstGeom prst="rect">
            <a:avLst/>
          </a:prstGeom>
        </p:spPr>
      </p:pic>
      <p:sp>
        <p:nvSpPr>
          <p:cNvPr id="8" name="Rectangle 7"/>
          <p:cNvSpPr/>
          <p:nvPr/>
        </p:nvSpPr>
        <p:spPr>
          <a:xfrm>
            <a:off x="4543719" y="6451916"/>
            <a:ext cx="5264005" cy="307777"/>
          </a:xfrm>
          <a:prstGeom prst="rect">
            <a:avLst/>
          </a:prstGeom>
        </p:spPr>
        <p:txBody>
          <a:bodyPr wrap="none">
            <a:spAutoFit/>
          </a:bodyPr>
          <a:lstStyle/>
          <a:p>
            <a:r>
              <a:rPr lang="en-US" sz="1400" i="1" dirty="0" smtClean="0"/>
              <a:t>*v</a:t>
            </a:r>
            <a:r>
              <a:rPr lang="en-US" sz="1400" dirty="0" smtClean="0"/>
              <a:t> values taken from http</a:t>
            </a:r>
            <a:r>
              <a:rPr lang="en-US" sz="1400" dirty="0"/>
              <a:t>://www.uphysicsc.com/2012-GM-B-414.PDF</a:t>
            </a:r>
          </a:p>
        </p:txBody>
      </p:sp>
    </p:spTree>
    <p:extLst>
      <p:ext uri="{BB962C8B-B14F-4D97-AF65-F5344CB8AC3E}">
        <p14:creationId xmlns:p14="http://schemas.microsoft.com/office/powerpoint/2010/main" val="143887742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Contents</a:t>
            </a:r>
            <a:endParaRPr lang="en-US" dirty="0"/>
          </a:p>
        </p:txBody>
      </p:sp>
      <p:sp>
        <p:nvSpPr>
          <p:cNvPr id="3" name="Content Placeholder 2"/>
          <p:cNvSpPr>
            <a:spLocks noGrp="1"/>
          </p:cNvSpPr>
          <p:nvPr>
            <p:ph idx="1"/>
          </p:nvPr>
        </p:nvSpPr>
        <p:spPr/>
        <p:txBody>
          <a:bodyPr>
            <a:normAutofit/>
          </a:bodyPr>
          <a:lstStyle/>
          <a:p>
            <a:r>
              <a:rPr lang="en-US" dirty="0"/>
              <a:t>Introduction to </a:t>
            </a:r>
            <a:r>
              <a:rPr lang="en-US" dirty="0" smtClean="0"/>
              <a:t>Physics of Sports</a:t>
            </a:r>
            <a:endParaRPr lang="en-US" dirty="0"/>
          </a:p>
          <a:p>
            <a:r>
              <a:rPr lang="en-US" dirty="0" smtClean="0"/>
              <a:t>Course Description (CTY Website)</a:t>
            </a:r>
          </a:p>
          <a:p>
            <a:r>
              <a:rPr lang="en-US" dirty="0" smtClean="0"/>
              <a:t>Mathematics </a:t>
            </a:r>
            <a:r>
              <a:rPr lang="en-US" dirty="0"/>
              <a:t>background </a:t>
            </a:r>
            <a:r>
              <a:rPr lang="en-US" dirty="0" smtClean="0"/>
              <a:t>required</a:t>
            </a:r>
          </a:p>
          <a:p>
            <a:r>
              <a:rPr lang="en-US" dirty="0" smtClean="0"/>
              <a:t>Course design</a:t>
            </a:r>
          </a:p>
          <a:p>
            <a:r>
              <a:rPr lang="en-US" dirty="0" smtClean="0"/>
              <a:t>Demos </a:t>
            </a:r>
            <a:r>
              <a:rPr lang="en-US" dirty="0"/>
              <a:t>using Ping-Pong balls </a:t>
            </a:r>
            <a:endParaRPr lang="en-US" dirty="0" smtClean="0"/>
          </a:p>
          <a:p>
            <a:r>
              <a:rPr lang="en-US" dirty="0" smtClean="0"/>
              <a:t>Comments </a:t>
            </a:r>
            <a:r>
              <a:rPr lang="en-US" dirty="0"/>
              <a:t>on NGSS and this </a:t>
            </a:r>
            <a:r>
              <a:rPr lang="en-US" dirty="0" smtClean="0"/>
              <a:t>course</a:t>
            </a:r>
          </a:p>
          <a:p>
            <a:r>
              <a:rPr lang="en-US" dirty="0" smtClean="0"/>
              <a:t>Open </a:t>
            </a:r>
            <a:r>
              <a:rPr lang="en-US" dirty="0"/>
              <a:t>Access teaching material and references </a:t>
            </a:r>
          </a:p>
          <a:p>
            <a:r>
              <a:rPr lang="en-US" dirty="0"/>
              <a:t>Summary</a:t>
            </a:r>
          </a:p>
        </p:txBody>
      </p:sp>
    </p:spTree>
    <p:extLst>
      <p:ext uri="{BB962C8B-B14F-4D97-AF65-F5344CB8AC3E}">
        <p14:creationId xmlns:p14="http://schemas.microsoft.com/office/powerpoint/2010/main" val="111947339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on Measurements </a:t>
            </a:r>
            <a:endParaRPr lang="en-US" dirty="0"/>
          </a:p>
        </p:txBody>
      </p:sp>
      <p:sp>
        <p:nvSpPr>
          <p:cNvPr id="3" name="Content Placeholder 2"/>
          <p:cNvSpPr>
            <a:spLocks noGrp="1"/>
          </p:cNvSpPr>
          <p:nvPr>
            <p:ph idx="1"/>
          </p:nvPr>
        </p:nvSpPr>
        <p:spPr/>
        <p:txBody>
          <a:bodyPr/>
          <a:lstStyle/>
          <a:p>
            <a:r>
              <a:rPr lang="en-US" dirty="0"/>
              <a:t>Measurements of ball, racket and table + conversion of units</a:t>
            </a:r>
          </a:p>
          <a:p>
            <a:r>
              <a:rPr lang="en-US" dirty="0" smtClean="0"/>
              <a:t>What is the volume of the ball?</a:t>
            </a:r>
          </a:p>
          <a:p>
            <a:endParaRPr lang="en-US" dirty="0" smtClean="0"/>
          </a:p>
          <a:p>
            <a:endParaRPr lang="en-US" dirty="0"/>
          </a:p>
          <a:p>
            <a:endParaRPr lang="en-US" dirty="0" smtClean="0"/>
          </a:p>
          <a:p>
            <a:r>
              <a:rPr lang="en-US" dirty="0" smtClean="0"/>
              <a:t>What is the surface area?</a:t>
            </a:r>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3407032411"/>
              </p:ext>
            </p:extLst>
          </p:nvPr>
        </p:nvGraphicFramePr>
        <p:xfrm>
          <a:off x="1986756" y="2989263"/>
          <a:ext cx="7245350" cy="804862"/>
        </p:xfrm>
        <a:graphic>
          <a:graphicData uri="http://schemas.openxmlformats.org/presentationml/2006/ole">
            <mc:AlternateContent xmlns:mc="http://schemas.openxmlformats.org/markup-compatibility/2006">
              <mc:Choice xmlns:v="urn:schemas-microsoft-com:vml" Requires="v">
                <p:oleObj spid="_x0000_s2310" name="Equation" r:id="rId3" imgW="3543120" imgH="393480" progId="Equation.DSMT4">
                  <p:embed/>
                </p:oleObj>
              </mc:Choice>
              <mc:Fallback>
                <p:oleObj name="Equation" r:id="rId3" imgW="3543120" imgH="393480" progId="Equation.DSMT4">
                  <p:embed/>
                  <p:pic>
                    <p:nvPicPr>
                      <p:cNvPr id="0" name=""/>
                      <p:cNvPicPr/>
                      <p:nvPr/>
                    </p:nvPicPr>
                    <p:blipFill>
                      <a:blip r:embed="rId4"/>
                      <a:stretch>
                        <a:fillRect/>
                      </a:stretch>
                    </p:blipFill>
                    <p:spPr>
                      <a:xfrm>
                        <a:off x="1986756" y="2989263"/>
                        <a:ext cx="7245350" cy="804862"/>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2927903397"/>
              </p:ext>
            </p:extLst>
          </p:nvPr>
        </p:nvGraphicFramePr>
        <p:xfrm>
          <a:off x="2674937" y="5087480"/>
          <a:ext cx="5868987" cy="493712"/>
        </p:xfrm>
        <a:graphic>
          <a:graphicData uri="http://schemas.openxmlformats.org/presentationml/2006/ole">
            <mc:AlternateContent xmlns:mc="http://schemas.openxmlformats.org/markup-compatibility/2006">
              <mc:Choice xmlns:v="urn:schemas-microsoft-com:vml" Requires="v">
                <p:oleObj spid="_x0000_s2311" name="Equation" r:id="rId5" imgW="2869920" imgH="241200" progId="Equation.DSMT4">
                  <p:embed/>
                </p:oleObj>
              </mc:Choice>
              <mc:Fallback>
                <p:oleObj name="Equation" r:id="rId5" imgW="2869920" imgH="241200" progId="Equation.DSMT4">
                  <p:embed/>
                  <p:pic>
                    <p:nvPicPr>
                      <p:cNvPr id="0" name=""/>
                      <p:cNvPicPr/>
                      <p:nvPr/>
                    </p:nvPicPr>
                    <p:blipFill>
                      <a:blip r:embed="rId6"/>
                      <a:stretch>
                        <a:fillRect/>
                      </a:stretch>
                    </p:blipFill>
                    <p:spPr>
                      <a:xfrm>
                        <a:off x="2674937" y="5087480"/>
                        <a:ext cx="5868987" cy="493712"/>
                      </a:xfrm>
                      <a:prstGeom prst="rect">
                        <a:avLst/>
                      </a:prstGeom>
                    </p:spPr>
                  </p:pic>
                </p:oleObj>
              </mc:Fallback>
            </mc:AlternateContent>
          </a:graphicData>
        </a:graphic>
      </p:graphicFrame>
    </p:spTree>
    <p:extLst>
      <p:ext uri="{BB962C8B-B14F-4D97-AF65-F5344CB8AC3E}">
        <p14:creationId xmlns:p14="http://schemas.microsoft.com/office/powerpoint/2010/main" val="5123097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 2: Materials</a:t>
            </a:r>
            <a:endParaRPr lang="en-US" dirty="0"/>
          </a:p>
        </p:txBody>
      </p:sp>
      <p:sp>
        <p:nvSpPr>
          <p:cNvPr id="3" name="Content Placeholder 2"/>
          <p:cNvSpPr>
            <a:spLocks noGrp="1"/>
          </p:cNvSpPr>
          <p:nvPr>
            <p:ph idx="1"/>
          </p:nvPr>
        </p:nvSpPr>
        <p:spPr/>
        <p:txBody>
          <a:bodyPr/>
          <a:lstStyle/>
          <a:p>
            <a:r>
              <a:rPr lang="en-US" dirty="0" smtClean="0"/>
              <a:t>Materials </a:t>
            </a:r>
            <a:r>
              <a:rPr lang="en-US" dirty="0"/>
              <a:t>used for ball, table, net, </a:t>
            </a:r>
            <a:r>
              <a:rPr lang="en-US" dirty="0" err="1"/>
              <a:t>etc</a:t>
            </a:r>
            <a:r>
              <a:rPr lang="en-US" dirty="0"/>
              <a:t> [Research Project]</a:t>
            </a:r>
          </a:p>
          <a:p>
            <a:endParaRPr lang="en-US" dirty="0"/>
          </a:p>
        </p:txBody>
      </p:sp>
    </p:spTree>
    <p:extLst>
      <p:ext uri="{BB962C8B-B14F-4D97-AF65-F5344CB8AC3E}">
        <p14:creationId xmlns:p14="http://schemas.microsoft.com/office/powerpoint/2010/main" val="10562955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 3: Quality </a:t>
            </a:r>
            <a:r>
              <a:rPr lang="en-US" dirty="0" smtClean="0"/>
              <a:t>assurance</a:t>
            </a:r>
            <a:endParaRPr lang="en-US" dirty="0"/>
          </a:p>
        </p:txBody>
      </p:sp>
      <p:sp>
        <p:nvSpPr>
          <p:cNvPr id="3" name="Content Placeholder 2"/>
          <p:cNvSpPr>
            <a:spLocks noGrp="1"/>
          </p:cNvSpPr>
          <p:nvPr>
            <p:ph idx="1"/>
          </p:nvPr>
        </p:nvSpPr>
        <p:spPr/>
        <p:txBody>
          <a:bodyPr/>
          <a:lstStyle/>
          <a:p>
            <a:pPr lvl="1">
              <a:lnSpc>
                <a:spcPct val="150000"/>
              </a:lnSpc>
            </a:pPr>
            <a:r>
              <a:rPr lang="en-US" dirty="0" smtClean="0"/>
              <a:t>The </a:t>
            </a:r>
            <a:r>
              <a:rPr lang="en-US" dirty="0"/>
              <a:t>standard table yields a uniform bounce of about 23 cm when a standard ball is dropped onto it from a height of 30 cm, or about 77%</a:t>
            </a:r>
          </a:p>
          <a:p>
            <a:pPr lvl="1">
              <a:lnSpc>
                <a:spcPct val="150000"/>
              </a:lnSpc>
            </a:pPr>
            <a:r>
              <a:rPr lang="en-US" dirty="0"/>
              <a:t>Check your table(s) using different balls [Lab Project]</a:t>
            </a:r>
          </a:p>
          <a:p>
            <a:pPr lvl="1">
              <a:lnSpc>
                <a:spcPct val="150000"/>
              </a:lnSpc>
            </a:pPr>
            <a:r>
              <a:rPr lang="en-US" dirty="0"/>
              <a:t>The rules say that the ball shall bounce up 24–26 cm when dropped from a height of 30.5 cm onto a standard steel block. Check it [Lab Project] </a:t>
            </a:r>
          </a:p>
          <a:p>
            <a:pPr lvl="2">
              <a:lnSpc>
                <a:spcPct val="150000"/>
              </a:lnSpc>
            </a:pPr>
            <a:r>
              <a:rPr lang="en-US" i="1" dirty="0"/>
              <a:t>Note: the above is a measure of the ‘bounciness’ of the ball, measured by the coefficient of restitution </a:t>
            </a:r>
          </a:p>
          <a:p>
            <a:endParaRPr lang="en-US" dirty="0"/>
          </a:p>
        </p:txBody>
      </p:sp>
    </p:spTree>
    <p:extLst>
      <p:ext uri="{BB962C8B-B14F-4D97-AF65-F5344CB8AC3E}">
        <p14:creationId xmlns:p14="http://schemas.microsoft.com/office/powerpoint/2010/main" val="5271732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 3: Quality assurance</a:t>
            </a:r>
          </a:p>
        </p:txBody>
      </p:sp>
      <p:sp>
        <p:nvSpPr>
          <p:cNvPr id="3" name="Content Placeholder 2"/>
          <p:cNvSpPr>
            <a:spLocks noGrp="1"/>
          </p:cNvSpPr>
          <p:nvPr>
            <p:ph idx="1"/>
          </p:nvPr>
        </p:nvSpPr>
        <p:spPr/>
        <p:txBody>
          <a:bodyPr>
            <a:normAutofit/>
          </a:bodyPr>
          <a:lstStyle/>
          <a:p>
            <a:pPr>
              <a:lnSpc>
                <a:spcPct val="150000"/>
              </a:lnSpc>
            </a:pPr>
            <a:r>
              <a:rPr lang="en-US" dirty="0" smtClean="0"/>
              <a:t>Testing the table: </a:t>
            </a:r>
            <a:r>
              <a:rPr lang="en-US" dirty="0"/>
              <a:t>The standard table yields a uniform bounce of about 23 cm when a standard ball is dropped onto it from a height of 30 cm, or about 77% </a:t>
            </a:r>
            <a:endParaRPr lang="en-US" dirty="0" smtClean="0"/>
          </a:p>
          <a:p>
            <a:pPr>
              <a:lnSpc>
                <a:spcPct val="150000"/>
              </a:lnSpc>
            </a:pPr>
            <a:r>
              <a:rPr lang="en-US" dirty="0" smtClean="0"/>
              <a:t>Introduce concepts of Speed, Velocity </a:t>
            </a:r>
            <a:r>
              <a:rPr lang="en-US" dirty="0"/>
              <a:t>and </a:t>
            </a:r>
            <a:r>
              <a:rPr lang="en-US" dirty="0" smtClean="0"/>
              <a:t>Acceleration</a:t>
            </a:r>
          </a:p>
          <a:p>
            <a:pPr>
              <a:lnSpc>
                <a:spcPct val="150000"/>
              </a:lnSpc>
            </a:pPr>
            <a:r>
              <a:rPr lang="en-US" dirty="0" smtClean="0"/>
              <a:t>Estimate the time it takes to fall, from rest, to the table </a:t>
            </a:r>
            <a:endParaRPr lang="en-US" dirty="0"/>
          </a:p>
          <a:p>
            <a:pPr>
              <a:lnSpc>
                <a:spcPct val="150000"/>
              </a:lnSpc>
            </a:pPr>
            <a:r>
              <a:rPr lang="en-US" dirty="0" smtClean="0"/>
              <a:t>Which forces are acting on the ball?</a:t>
            </a:r>
          </a:p>
        </p:txBody>
      </p:sp>
      <p:sp>
        <p:nvSpPr>
          <p:cNvPr id="4" name="TextBox 3"/>
          <p:cNvSpPr txBox="1"/>
          <p:nvPr/>
        </p:nvSpPr>
        <p:spPr>
          <a:xfrm>
            <a:off x="2211977" y="72737"/>
            <a:ext cx="7075976" cy="584775"/>
          </a:xfrm>
          <a:prstGeom prst="rect">
            <a:avLst/>
          </a:prstGeom>
          <a:noFill/>
        </p:spPr>
        <p:txBody>
          <a:bodyPr wrap="none" rtlCol="0">
            <a:spAutoFit/>
          </a:bodyPr>
          <a:lstStyle/>
          <a:p>
            <a:r>
              <a:rPr lang="en-US" sz="3200" b="1" dirty="0" smtClean="0">
                <a:solidFill>
                  <a:srgbClr val="FF0000"/>
                </a:solidFill>
              </a:rPr>
              <a:t>Demo and Discussion during conference </a:t>
            </a:r>
            <a:endParaRPr lang="en-US" sz="3200" b="1" dirty="0">
              <a:solidFill>
                <a:srgbClr val="FF0000"/>
              </a:solidFill>
            </a:endParaRPr>
          </a:p>
        </p:txBody>
      </p:sp>
    </p:spTree>
    <p:extLst>
      <p:ext uri="{BB962C8B-B14F-4D97-AF65-F5344CB8AC3E}">
        <p14:creationId xmlns:p14="http://schemas.microsoft.com/office/powerpoint/2010/main" val="9433090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 4: Let’s expand upon Energy</a:t>
            </a:r>
            <a:endParaRPr lang="en-US" dirty="0"/>
          </a:p>
        </p:txBody>
      </p:sp>
      <p:sp>
        <p:nvSpPr>
          <p:cNvPr id="3" name="Content Placeholder 2"/>
          <p:cNvSpPr>
            <a:spLocks noGrp="1"/>
          </p:cNvSpPr>
          <p:nvPr>
            <p:ph idx="1"/>
          </p:nvPr>
        </p:nvSpPr>
        <p:spPr/>
        <p:txBody>
          <a:bodyPr>
            <a:normAutofit/>
          </a:bodyPr>
          <a:lstStyle/>
          <a:p>
            <a:r>
              <a:rPr lang="en-US" dirty="0"/>
              <a:t>How much energy is lost in this collision? </a:t>
            </a:r>
          </a:p>
          <a:p>
            <a:r>
              <a:rPr lang="en-US" i="1" dirty="0" smtClean="0"/>
              <a:t>Energy </a:t>
            </a:r>
            <a:r>
              <a:rPr lang="en-US" i="1" baseline="-25000" dirty="0" smtClean="0"/>
              <a:t>initial</a:t>
            </a:r>
            <a:r>
              <a:rPr lang="en-US" i="1" dirty="0" smtClean="0"/>
              <a:t> </a:t>
            </a:r>
            <a:r>
              <a:rPr lang="en-US" i="1" dirty="0"/>
              <a:t>= m g </a:t>
            </a:r>
            <a:r>
              <a:rPr lang="en-US" i="1" dirty="0" smtClean="0"/>
              <a:t>height </a:t>
            </a:r>
            <a:r>
              <a:rPr lang="en-US" i="1" baseline="-25000" dirty="0" smtClean="0"/>
              <a:t>initial</a:t>
            </a:r>
            <a:endParaRPr lang="en-US" i="1" baseline="-25000" dirty="0"/>
          </a:p>
          <a:p>
            <a:r>
              <a:rPr lang="en-US" i="1" dirty="0" smtClean="0"/>
              <a:t>Energy </a:t>
            </a:r>
            <a:r>
              <a:rPr lang="en-US" i="1" baseline="-25000" dirty="0" smtClean="0"/>
              <a:t>final</a:t>
            </a:r>
            <a:r>
              <a:rPr lang="en-US" i="1" dirty="0" smtClean="0"/>
              <a:t> </a:t>
            </a:r>
            <a:r>
              <a:rPr lang="en-US" i="1" dirty="0"/>
              <a:t>= m g </a:t>
            </a:r>
            <a:r>
              <a:rPr lang="en-US" i="1" dirty="0" smtClean="0"/>
              <a:t>height </a:t>
            </a:r>
            <a:r>
              <a:rPr lang="en-US" i="1" baseline="-25000" dirty="0" smtClean="0"/>
              <a:t>final</a:t>
            </a:r>
            <a:endParaRPr lang="en-US" i="1" baseline="-25000" dirty="0"/>
          </a:p>
          <a:p>
            <a:pPr>
              <a:lnSpc>
                <a:spcPct val="120000"/>
              </a:lnSpc>
            </a:pPr>
            <a:r>
              <a:rPr lang="en-US" dirty="0"/>
              <a:t>Difference </a:t>
            </a:r>
            <a:r>
              <a:rPr lang="en-US" dirty="0" smtClean="0"/>
              <a:t>in energies =  </a:t>
            </a:r>
            <a:r>
              <a:rPr lang="en-US" i="1" dirty="0"/>
              <a:t>m g (h</a:t>
            </a:r>
            <a:r>
              <a:rPr lang="en-US" i="1" baseline="-25000" dirty="0"/>
              <a:t>2</a:t>
            </a:r>
            <a:r>
              <a:rPr lang="en-US" i="1" dirty="0"/>
              <a:t>-h</a:t>
            </a:r>
            <a:r>
              <a:rPr lang="en-US" i="1" baseline="-25000" dirty="0"/>
              <a:t>1</a:t>
            </a:r>
            <a:r>
              <a:rPr lang="en-US" i="1" dirty="0"/>
              <a:t>) = m g </a:t>
            </a:r>
            <a:r>
              <a:rPr lang="en-US" i="1" dirty="0" smtClean="0"/>
              <a:t>(difference in heights)</a:t>
            </a:r>
          </a:p>
          <a:p>
            <a:pPr marL="0" indent="0">
              <a:lnSpc>
                <a:spcPct val="120000"/>
              </a:lnSpc>
              <a:buNone/>
            </a:pPr>
            <a:r>
              <a:rPr lang="en-US" i="1" dirty="0" smtClean="0"/>
              <a:t>   = 0.0027Kg </a:t>
            </a:r>
            <a:r>
              <a:rPr lang="en-US" i="1" dirty="0"/>
              <a:t>x </a:t>
            </a:r>
            <a:r>
              <a:rPr lang="en-US" i="1" dirty="0" smtClean="0"/>
              <a:t>9.8 m/s</a:t>
            </a:r>
            <a:r>
              <a:rPr lang="en-US" i="1" baseline="30000" dirty="0" smtClean="0"/>
              <a:t>2</a:t>
            </a:r>
            <a:r>
              <a:rPr lang="en-US" i="1" dirty="0" smtClean="0"/>
              <a:t> </a:t>
            </a:r>
            <a:r>
              <a:rPr lang="en-US" i="1" dirty="0"/>
              <a:t>x </a:t>
            </a:r>
            <a:r>
              <a:rPr lang="en-US" i="1" dirty="0" smtClean="0"/>
              <a:t>0.07m</a:t>
            </a:r>
            <a:r>
              <a:rPr lang="en-US" dirty="0" smtClean="0"/>
              <a:t> = </a:t>
            </a:r>
            <a:r>
              <a:rPr lang="en-US" i="1" dirty="0"/>
              <a:t>0.0018 J </a:t>
            </a:r>
            <a:endParaRPr lang="en-US" i="1" dirty="0" smtClean="0"/>
          </a:p>
          <a:p>
            <a:pPr marL="0" indent="0">
              <a:lnSpc>
                <a:spcPct val="120000"/>
              </a:lnSpc>
              <a:buNone/>
            </a:pPr>
            <a:endParaRPr lang="en-US" i="1" dirty="0"/>
          </a:p>
          <a:p>
            <a:pPr>
              <a:lnSpc>
                <a:spcPct val="120000"/>
              </a:lnSpc>
            </a:pPr>
            <a:r>
              <a:rPr lang="en-US" dirty="0" smtClean="0"/>
              <a:t>What happened to the energy after 3-5 collisions? </a:t>
            </a:r>
            <a:endParaRPr lang="en-US" dirty="0"/>
          </a:p>
        </p:txBody>
      </p:sp>
      <p:sp>
        <p:nvSpPr>
          <p:cNvPr id="4" name="TextBox 3"/>
          <p:cNvSpPr txBox="1"/>
          <p:nvPr/>
        </p:nvSpPr>
        <p:spPr>
          <a:xfrm>
            <a:off x="2211977" y="72737"/>
            <a:ext cx="7075976" cy="584775"/>
          </a:xfrm>
          <a:prstGeom prst="rect">
            <a:avLst/>
          </a:prstGeom>
          <a:noFill/>
        </p:spPr>
        <p:txBody>
          <a:bodyPr wrap="none" rtlCol="0">
            <a:spAutoFit/>
          </a:bodyPr>
          <a:lstStyle/>
          <a:p>
            <a:r>
              <a:rPr lang="en-US" sz="3200" b="1" dirty="0" smtClean="0">
                <a:solidFill>
                  <a:srgbClr val="FF0000"/>
                </a:solidFill>
              </a:rPr>
              <a:t>Demo and Discussion during conference </a:t>
            </a:r>
            <a:endParaRPr lang="en-US" sz="3200" b="1" dirty="0">
              <a:solidFill>
                <a:srgbClr val="FF0000"/>
              </a:solidFill>
            </a:endParaRPr>
          </a:p>
        </p:txBody>
      </p:sp>
    </p:spTree>
    <p:extLst>
      <p:ext uri="{BB962C8B-B14F-4D97-AF65-F5344CB8AC3E}">
        <p14:creationId xmlns:p14="http://schemas.microsoft.com/office/powerpoint/2010/main" val="22311660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 5: Momentum</a:t>
            </a:r>
            <a:endParaRPr lang="en-US" dirty="0"/>
          </a:p>
        </p:txBody>
      </p:sp>
      <p:sp>
        <p:nvSpPr>
          <p:cNvPr id="3" name="Content Placeholder 2"/>
          <p:cNvSpPr>
            <a:spLocks noGrp="1"/>
          </p:cNvSpPr>
          <p:nvPr>
            <p:ph idx="1"/>
          </p:nvPr>
        </p:nvSpPr>
        <p:spPr/>
        <p:txBody>
          <a:bodyPr/>
          <a:lstStyle/>
          <a:p>
            <a:r>
              <a:rPr lang="en-US" dirty="0" smtClean="0"/>
              <a:t>Linear momentum of the ball during a play</a:t>
            </a:r>
          </a:p>
          <a:p>
            <a:endParaRPr lang="en-US" dirty="0" smtClean="0"/>
          </a:p>
          <a:p>
            <a:endParaRPr lang="en-US" dirty="0"/>
          </a:p>
          <a:p>
            <a:r>
              <a:rPr lang="en-US" dirty="0" smtClean="0"/>
              <a:t>Linear momentum of the ball on this table:</a:t>
            </a:r>
          </a:p>
          <a:p>
            <a:endParaRPr lang="en-US" dirty="0"/>
          </a:p>
          <a:p>
            <a:endParaRPr lang="en-US" dirty="0" smtClean="0"/>
          </a:p>
          <a:p>
            <a:r>
              <a:rPr lang="en-US" dirty="0" smtClean="0"/>
              <a:t>Where has it gone? (momentum is supposed to be conserved)</a:t>
            </a:r>
            <a:endParaRPr lang="en-US" dirty="0"/>
          </a:p>
          <a:p>
            <a:endParaRPr lang="en-US" dirty="0" smtClean="0"/>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3436960902"/>
              </p:ext>
            </p:extLst>
          </p:nvPr>
        </p:nvGraphicFramePr>
        <p:xfrm>
          <a:off x="2248085" y="2534312"/>
          <a:ext cx="5597348" cy="484095"/>
        </p:xfrm>
        <a:graphic>
          <a:graphicData uri="http://schemas.openxmlformats.org/presentationml/2006/ole">
            <mc:AlternateContent xmlns:mc="http://schemas.openxmlformats.org/markup-compatibility/2006">
              <mc:Choice xmlns:v="urn:schemas-microsoft-com:vml" Requires="v">
                <p:oleObj spid="_x0000_s3331" name="Equation" r:id="rId3" imgW="2349360" imgH="203040" progId="Equation.DSMT4">
                  <p:embed/>
                </p:oleObj>
              </mc:Choice>
              <mc:Fallback>
                <p:oleObj name="Equation" r:id="rId3" imgW="2349360" imgH="203040" progId="Equation.DSMT4">
                  <p:embed/>
                  <p:pic>
                    <p:nvPicPr>
                      <p:cNvPr id="0" name=""/>
                      <p:cNvPicPr/>
                      <p:nvPr/>
                    </p:nvPicPr>
                    <p:blipFill>
                      <a:blip r:embed="rId4"/>
                      <a:stretch>
                        <a:fillRect/>
                      </a:stretch>
                    </p:blipFill>
                    <p:spPr>
                      <a:xfrm>
                        <a:off x="2248085" y="2534312"/>
                        <a:ext cx="5597348" cy="484095"/>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270742047"/>
              </p:ext>
            </p:extLst>
          </p:nvPr>
        </p:nvGraphicFramePr>
        <p:xfrm>
          <a:off x="2112963" y="4003675"/>
          <a:ext cx="5868987" cy="484188"/>
        </p:xfrm>
        <a:graphic>
          <a:graphicData uri="http://schemas.openxmlformats.org/presentationml/2006/ole">
            <mc:AlternateContent xmlns:mc="http://schemas.openxmlformats.org/markup-compatibility/2006">
              <mc:Choice xmlns:v="urn:schemas-microsoft-com:vml" Requires="v">
                <p:oleObj spid="_x0000_s3332" name="Equation" r:id="rId5" imgW="2463480" imgH="203040" progId="Equation.DSMT4">
                  <p:embed/>
                </p:oleObj>
              </mc:Choice>
              <mc:Fallback>
                <p:oleObj name="Equation" r:id="rId5" imgW="2463480" imgH="203040" progId="Equation.DSMT4">
                  <p:embed/>
                  <p:pic>
                    <p:nvPicPr>
                      <p:cNvPr id="0" name=""/>
                      <p:cNvPicPr/>
                      <p:nvPr/>
                    </p:nvPicPr>
                    <p:blipFill>
                      <a:blip r:embed="rId6"/>
                      <a:stretch>
                        <a:fillRect/>
                      </a:stretch>
                    </p:blipFill>
                    <p:spPr>
                      <a:xfrm>
                        <a:off x="2112963" y="4003675"/>
                        <a:ext cx="5868987" cy="484188"/>
                      </a:xfrm>
                      <a:prstGeom prst="rect">
                        <a:avLst/>
                      </a:prstGeom>
                    </p:spPr>
                  </p:pic>
                </p:oleObj>
              </mc:Fallback>
            </mc:AlternateContent>
          </a:graphicData>
        </a:graphic>
      </p:graphicFrame>
      <p:sp>
        <p:nvSpPr>
          <p:cNvPr id="6" name="TextBox 5"/>
          <p:cNvSpPr txBox="1"/>
          <p:nvPr/>
        </p:nvSpPr>
        <p:spPr>
          <a:xfrm>
            <a:off x="2211977" y="72737"/>
            <a:ext cx="7075976" cy="584775"/>
          </a:xfrm>
          <a:prstGeom prst="rect">
            <a:avLst/>
          </a:prstGeom>
          <a:noFill/>
        </p:spPr>
        <p:txBody>
          <a:bodyPr wrap="none" rtlCol="0">
            <a:spAutoFit/>
          </a:bodyPr>
          <a:lstStyle/>
          <a:p>
            <a:r>
              <a:rPr lang="en-US" sz="3200" b="1" dirty="0" smtClean="0">
                <a:solidFill>
                  <a:srgbClr val="FF0000"/>
                </a:solidFill>
              </a:rPr>
              <a:t>Demo and Discussion during conference </a:t>
            </a:r>
            <a:endParaRPr lang="en-US" sz="3200" b="1" dirty="0">
              <a:solidFill>
                <a:srgbClr val="FF0000"/>
              </a:solidFill>
            </a:endParaRPr>
          </a:p>
        </p:txBody>
      </p:sp>
    </p:spTree>
    <p:extLst>
      <p:ext uri="{BB962C8B-B14F-4D97-AF65-F5344CB8AC3E}">
        <p14:creationId xmlns:p14="http://schemas.microsoft.com/office/powerpoint/2010/main" val="31418926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Look at the figure below: </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10252" y="1855364"/>
            <a:ext cx="4971495" cy="4142913"/>
          </a:xfrm>
        </p:spPr>
      </p:pic>
      <p:sp>
        <p:nvSpPr>
          <p:cNvPr id="5" name="Rectangle 4"/>
          <p:cNvSpPr/>
          <p:nvPr/>
        </p:nvSpPr>
        <p:spPr>
          <a:xfrm>
            <a:off x="4051176" y="6604084"/>
            <a:ext cx="4187302" cy="253916"/>
          </a:xfrm>
          <a:prstGeom prst="rect">
            <a:avLst/>
          </a:prstGeom>
        </p:spPr>
        <p:txBody>
          <a:bodyPr wrap="square">
            <a:spAutoFit/>
          </a:bodyPr>
          <a:lstStyle/>
          <a:p>
            <a:r>
              <a:rPr lang="en-US" sz="1050" dirty="0"/>
              <a:t>https://malagabay.wordpress.com/2015/02/14/brownian-billiard-balls/</a:t>
            </a:r>
          </a:p>
        </p:txBody>
      </p:sp>
      <p:sp>
        <p:nvSpPr>
          <p:cNvPr id="6" name="TextBox 5"/>
          <p:cNvSpPr txBox="1"/>
          <p:nvPr/>
        </p:nvSpPr>
        <p:spPr>
          <a:xfrm>
            <a:off x="2211977" y="72737"/>
            <a:ext cx="7075976" cy="584775"/>
          </a:xfrm>
          <a:prstGeom prst="rect">
            <a:avLst/>
          </a:prstGeom>
          <a:noFill/>
        </p:spPr>
        <p:txBody>
          <a:bodyPr wrap="none" rtlCol="0">
            <a:spAutoFit/>
          </a:bodyPr>
          <a:lstStyle/>
          <a:p>
            <a:r>
              <a:rPr lang="en-US" sz="3200" b="1" dirty="0" smtClean="0">
                <a:solidFill>
                  <a:srgbClr val="FF0000"/>
                </a:solidFill>
              </a:rPr>
              <a:t>Demo and Discussion during conference </a:t>
            </a:r>
            <a:endParaRPr lang="en-US" sz="3200" b="1" dirty="0">
              <a:solidFill>
                <a:srgbClr val="FF0000"/>
              </a:solidFill>
            </a:endParaRPr>
          </a:p>
        </p:txBody>
      </p:sp>
    </p:spTree>
    <p:extLst>
      <p:ext uri="{BB962C8B-B14F-4D97-AF65-F5344CB8AC3E}">
        <p14:creationId xmlns:p14="http://schemas.microsoft.com/office/powerpoint/2010/main" val="137575601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 have discussed this earlier: Magnus Effect</a:t>
            </a:r>
            <a:endParaRPr lang="en-US" dirty="0"/>
          </a:p>
        </p:txBody>
      </p:sp>
      <p:pic>
        <p:nvPicPr>
          <p:cNvPr id="27" name="Content Placeholder 26"/>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8433" y="1785393"/>
            <a:ext cx="6096000" cy="2905125"/>
          </a:xfrm>
        </p:spPr>
      </p:pic>
      <p:sp>
        <p:nvSpPr>
          <p:cNvPr id="12" name="Rectangle 11"/>
          <p:cNvSpPr/>
          <p:nvPr/>
        </p:nvSpPr>
        <p:spPr>
          <a:xfrm>
            <a:off x="7828675" y="6434641"/>
            <a:ext cx="4256102" cy="369332"/>
          </a:xfrm>
          <a:prstGeom prst="rect">
            <a:avLst/>
          </a:prstGeom>
        </p:spPr>
        <p:txBody>
          <a:bodyPr wrap="none">
            <a:spAutoFit/>
          </a:bodyPr>
          <a:lstStyle/>
          <a:p>
            <a:r>
              <a:rPr lang="en-US" dirty="0">
                <a:hlinkClick r:id="rId3"/>
              </a:rPr>
              <a:t>https://</a:t>
            </a:r>
            <a:r>
              <a:rPr lang="en-US" dirty="0" smtClean="0">
                <a:hlinkClick r:id="rId3"/>
              </a:rPr>
              <a:t>en.wikipedia.org/wiki/Table_tennis</a:t>
            </a:r>
            <a:r>
              <a:rPr lang="en-US" dirty="0" smtClean="0"/>
              <a:t> </a:t>
            </a:r>
            <a:endParaRPr lang="en-US" dirty="0"/>
          </a:p>
        </p:txBody>
      </p:sp>
      <p:sp>
        <p:nvSpPr>
          <p:cNvPr id="14" name="TextBox 13"/>
          <p:cNvSpPr txBox="1"/>
          <p:nvPr/>
        </p:nvSpPr>
        <p:spPr>
          <a:xfrm>
            <a:off x="2211977" y="72737"/>
            <a:ext cx="7075976" cy="584775"/>
          </a:xfrm>
          <a:prstGeom prst="rect">
            <a:avLst/>
          </a:prstGeom>
          <a:noFill/>
        </p:spPr>
        <p:txBody>
          <a:bodyPr wrap="none" rtlCol="0">
            <a:spAutoFit/>
          </a:bodyPr>
          <a:lstStyle/>
          <a:p>
            <a:r>
              <a:rPr lang="en-US" sz="3200" b="1" dirty="0" smtClean="0">
                <a:solidFill>
                  <a:srgbClr val="FF0000"/>
                </a:solidFill>
              </a:rPr>
              <a:t>Demo and Discussion during conference </a:t>
            </a:r>
            <a:endParaRPr lang="en-US" sz="3200" b="1" dirty="0">
              <a:solidFill>
                <a:srgbClr val="FF0000"/>
              </a:solidFill>
            </a:endParaRPr>
          </a:p>
        </p:txBody>
      </p:sp>
      <p:sp>
        <p:nvSpPr>
          <p:cNvPr id="26" name="Rectangle 25"/>
          <p:cNvSpPr/>
          <p:nvPr/>
        </p:nvSpPr>
        <p:spPr>
          <a:xfrm>
            <a:off x="738433" y="6273225"/>
            <a:ext cx="6096000" cy="584775"/>
          </a:xfrm>
          <a:prstGeom prst="rect">
            <a:avLst/>
          </a:prstGeom>
        </p:spPr>
        <p:txBody>
          <a:bodyPr>
            <a:spAutoFit/>
          </a:bodyPr>
          <a:lstStyle/>
          <a:p>
            <a:r>
              <a:rPr lang="en-US" sz="800" dirty="0"/>
              <a:t>"Sketch of Magnus effect with streamlines and turbulent wake" by </a:t>
            </a:r>
            <a:r>
              <a:rPr lang="en-US" sz="800" dirty="0" err="1"/>
              <a:t>Rdurkacz</a:t>
            </a:r>
            <a:r>
              <a:rPr lang="en-US" sz="800" dirty="0"/>
              <a:t> - using </a:t>
            </a:r>
            <a:r>
              <a:rPr lang="en-US" sz="800" dirty="0" err="1"/>
              <a:t>inkscape</a:t>
            </a:r>
            <a:r>
              <a:rPr lang="en-US" sz="800" dirty="0"/>
              <a:t>, inspired by original </a:t>
            </a:r>
            <a:r>
              <a:rPr lang="en-US" sz="800" dirty="0" err="1"/>
              <a:t>versio</a:t>
            </a:r>
            <a:r>
              <a:rPr lang="en-US" sz="800" dirty="0"/>
              <a:t> of </a:t>
            </a:r>
            <a:r>
              <a:rPr lang="en-US" sz="800" dirty="0" err="1"/>
              <a:t>wikipedia</a:t>
            </a:r>
            <a:r>
              <a:rPr lang="en-US" sz="800" dirty="0"/>
              <a:t> diagram. Licensed under CC BY-SA 3.0 via Commons - https://commons.wikimedia.org/wiki/File:Sketch_of_Magnus_effect_with_streamlines_and_turbulent_wake.svg#/media/File:Sketch_of_Magnus_effect_with_streamlines_and_turbulent_wake.svg</a:t>
            </a:r>
          </a:p>
        </p:txBody>
      </p:sp>
      <p:sp>
        <p:nvSpPr>
          <p:cNvPr id="28" name="TextBox 27"/>
          <p:cNvSpPr txBox="1"/>
          <p:nvPr/>
        </p:nvSpPr>
        <p:spPr>
          <a:xfrm>
            <a:off x="7466031" y="2037241"/>
            <a:ext cx="4088825" cy="2246769"/>
          </a:xfrm>
          <a:prstGeom prst="rect">
            <a:avLst/>
          </a:prstGeom>
          <a:noFill/>
        </p:spPr>
        <p:txBody>
          <a:bodyPr wrap="square" rtlCol="0">
            <a:spAutoFit/>
          </a:bodyPr>
          <a:lstStyle/>
          <a:p>
            <a:r>
              <a:rPr lang="en-US" sz="2000" dirty="0"/>
              <a:t>The Magnus effect, depicted with a </a:t>
            </a:r>
            <a:r>
              <a:rPr lang="en-US" sz="2000" dirty="0" err="1"/>
              <a:t>backspinning</a:t>
            </a:r>
            <a:r>
              <a:rPr lang="en-US" sz="2000" dirty="0"/>
              <a:t> cylinder or ball in an airstream. The arrow represents the resulting lifting force. The curly flow lines represent a turbulent wake. The airflow has been deflected in the direction of spin.</a:t>
            </a:r>
          </a:p>
        </p:txBody>
      </p:sp>
    </p:spTree>
    <p:extLst>
      <p:ext uri="{BB962C8B-B14F-4D97-AF65-F5344CB8AC3E}">
        <p14:creationId xmlns:p14="http://schemas.microsoft.com/office/powerpoint/2010/main" val="194565918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Effects of Spin</a:t>
            </a:r>
            <a:endParaRPr lang="en-US" dirty="0"/>
          </a:p>
        </p:txBody>
      </p:sp>
      <p:sp>
        <p:nvSpPr>
          <p:cNvPr id="4" name="Text Placeholder 3"/>
          <p:cNvSpPr>
            <a:spLocks noGrp="1"/>
          </p:cNvSpPr>
          <p:nvPr>
            <p:ph type="body" idx="1"/>
          </p:nvPr>
        </p:nvSpPr>
        <p:spPr>
          <a:xfrm>
            <a:off x="768766" y="1950331"/>
            <a:ext cx="5157787" cy="823912"/>
          </a:xfrm>
        </p:spPr>
        <p:txBody>
          <a:bodyPr>
            <a:noAutofit/>
          </a:bodyPr>
          <a:lstStyle/>
          <a:p>
            <a:r>
              <a:rPr lang="en-US" sz="1800" b="0" dirty="0" smtClean="0"/>
              <a:t>Backspin </a:t>
            </a:r>
            <a:r>
              <a:rPr lang="en-US" sz="1800" b="0" dirty="0"/>
              <a:t>is where the bottom half of the ball is rotating away from the player, and is imparted by striking the base of the ball with a downward movement</a:t>
            </a:r>
          </a:p>
        </p:txBody>
      </p:sp>
      <p:sp>
        <p:nvSpPr>
          <p:cNvPr id="6" name="Text Placeholder 5"/>
          <p:cNvSpPr>
            <a:spLocks noGrp="1"/>
          </p:cNvSpPr>
          <p:nvPr>
            <p:ph type="body" sz="quarter" idx="3"/>
          </p:nvPr>
        </p:nvSpPr>
        <p:spPr>
          <a:xfrm>
            <a:off x="6282431" y="1644736"/>
            <a:ext cx="5183188" cy="823912"/>
          </a:xfrm>
        </p:spPr>
        <p:txBody>
          <a:bodyPr>
            <a:normAutofit/>
          </a:bodyPr>
          <a:lstStyle/>
          <a:p>
            <a:r>
              <a:rPr lang="en-US" sz="1800" b="0" dirty="0"/>
              <a:t>The topspin stroke has a smaller influence on the first part of the ball-curve</a:t>
            </a:r>
            <a:endParaRPr lang="en-US" sz="1800" dirty="0"/>
          </a:p>
        </p:txBody>
      </p:sp>
      <p:pic>
        <p:nvPicPr>
          <p:cNvPr id="8" name="Picture 7"/>
          <p:cNvPicPr>
            <a:picLocks noChangeAspect="1"/>
          </p:cNvPicPr>
          <p:nvPr/>
        </p:nvPicPr>
        <p:blipFill>
          <a:blip r:embed="rId2"/>
          <a:stretch>
            <a:fillRect/>
          </a:stretch>
        </p:blipFill>
        <p:spPr>
          <a:xfrm>
            <a:off x="550416" y="3173571"/>
            <a:ext cx="5200022" cy="2286000"/>
          </a:xfrm>
          <a:prstGeom prst="rect">
            <a:avLst/>
          </a:prstGeom>
        </p:spPr>
      </p:pic>
      <p:pic>
        <p:nvPicPr>
          <p:cNvPr id="2052" name="Picture 4" descr="https://upload.wikimedia.org/wikipedia/commons/6/6c/Wikipedia-TableTennis-TopspinCurve-4Phases.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54768" y="3146411"/>
            <a:ext cx="5200019" cy="22860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p:cNvSpPr/>
          <p:nvPr/>
        </p:nvSpPr>
        <p:spPr>
          <a:xfrm>
            <a:off x="1666348" y="5730082"/>
            <a:ext cx="3159839" cy="369332"/>
          </a:xfrm>
          <a:prstGeom prst="rect">
            <a:avLst/>
          </a:prstGeom>
        </p:spPr>
        <p:txBody>
          <a:bodyPr wrap="none">
            <a:spAutoFit/>
          </a:bodyPr>
          <a:lstStyle/>
          <a:p>
            <a:r>
              <a:rPr lang="en-US" dirty="0">
                <a:solidFill>
                  <a:srgbClr val="252525"/>
                </a:solidFill>
                <a:latin typeface="Arial" panose="020B0604020202020204" pitchFamily="34" charset="0"/>
              </a:rPr>
              <a:t>4 phases in a backspin curve</a:t>
            </a:r>
            <a:endParaRPr lang="en-US" dirty="0"/>
          </a:p>
        </p:txBody>
      </p:sp>
      <p:sp>
        <p:nvSpPr>
          <p:cNvPr id="11" name="Rectangle 10"/>
          <p:cNvSpPr/>
          <p:nvPr/>
        </p:nvSpPr>
        <p:spPr>
          <a:xfrm>
            <a:off x="7182838" y="5730082"/>
            <a:ext cx="2993127" cy="369332"/>
          </a:xfrm>
          <a:prstGeom prst="rect">
            <a:avLst/>
          </a:prstGeom>
        </p:spPr>
        <p:txBody>
          <a:bodyPr wrap="none">
            <a:spAutoFit/>
          </a:bodyPr>
          <a:lstStyle/>
          <a:p>
            <a:r>
              <a:rPr lang="en-US" dirty="0">
                <a:solidFill>
                  <a:srgbClr val="252525"/>
                </a:solidFill>
                <a:latin typeface="Arial" panose="020B0604020202020204" pitchFamily="34" charset="0"/>
              </a:rPr>
              <a:t>4 phases in a topspin curve</a:t>
            </a:r>
            <a:endParaRPr lang="en-US" dirty="0"/>
          </a:p>
        </p:txBody>
      </p:sp>
      <p:sp>
        <p:nvSpPr>
          <p:cNvPr id="12" name="Rectangle 11"/>
          <p:cNvSpPr/>
          <p:nvPr/>
        </p:nvSpPr>
        <p:spPr>
          <a:xfrm>
            <a:off x="4180830" y="6465418"/>
            <a:ext cx="4256102" cy="369332"/>
          </a:xfrm>
          <a:prstGeom prst="rect">
            <a:avLst/>
          </a:prstGeom>
        </p:spPr>
        <p:txBody>
          <a:bodyPr wrap="none">
            <a:spAutoFit/>
          </a:bodyPr>
          <a:lstStyle/>
          <a:p>
            <a:r>
              <a:rPr lang="en-US" dirty="0">
                <a:hlinkClick r:id="rId4"/>
              </a:rPr>
              <a:t>https://</a:t>
            </a:r>
            <a:r>
              <a:rPr lang="en-US" dirty="0" smtClean="0">
                <a:hlinkClick r:id="rId4"/>
              </a:rPr>
              <a:t>en.wikipedia.org/wiki/Table_tennis</a:t>
            </a:r>
            <a:r>
              <a:rPr lang="en-US" dirty="0" smtClean="0"/>
              <a:t> </a:t>
            </a:r>
            <a:endParaRPr lang="en-US" dirty="0"/>
          </a:p>
        </p:txBody>
      </p:sp>
      <p:sp>
        <p:nvSpPr>
          <p:cNvPr id="13" name="TextBox 12"/>
          <p:cNvSpPr txBox="1"/>
          <p:nvPr/>
        </p:nvSpPr>
        <p:spPr>
          <a:xfrm>
            <a:off x="6081446" y="843240"/>
            <a:ext cx="5195910" cy="369332"/>
          </a:xfrm>
          <a:prstGeom prst="rect">
            <a:avLst/>
          </a:prstGeom>
          <a:noFill/>
        </p:spPr>
        <p:txBody>
          <a:bodyPr wrap="none" rtlCol="0">
            <a:spAutoFit/>
          </a:bodyPr>
          <a:lstStyle/>
          <a:p>
            <a:r>
              <a:rPr lang="en-US" dirty="0" smtClean="0">
                <a:solidFill>
                  <a:srgbClr val="FF0000"/>
                </a:solidFill>
              </a:rPr>
              <a:t>Research Project: Explore spin types and their physics</a:t>
            </a:r>
            <a:endParaRPr lang="en-US" dirty="0">
              <a:solidFill>
                <a:srgbClr val="FF0000"/>
              </a:solidFill>
            </a:endParaRPr>
          </a:p>
        </p:txBody>
      </p:sp>
      <p:sp>
        <p:nvSpPr>
          <p:cNvPr id="14" name="TextBox 13"/>
          <p:cNvSpPr txBox="1"/>
          <p:nvPr/>
        </p:nvSpPr>
        <p:spPr>
          <a:xfrm>
            <a:off x="2211977" y="72737"/>
            <a:ext cx="7075976" cy="584775"/>
          </a:xfrm>
          <a:prstGeom prst="rect">
            <a:avLst/>
          </a:prstGeom>
          <a:noFill/>
        </p:spPr>
        <p:txBody>
          <a:bodyPr wrap="none" rtlCol="0">
            <a:spAutoFit/>
          </a:bodyPr>
          <a:lstStyle/>
          <a:p>
            <a:r>
              <a:rPr lang="en-US" sz="3200" b="1" dirty="0" smtClean="0">
                <a:solidFill>
                  <a:srgbClr val="FF0000"/>
                </a:solidFill>
              </a:rPr>
              <a:t>Demo and Discussion during conference </a:t>
            </a:r>
            <a:endParaRPr lang="en-US" sz="3200" b="1" dirty="0">
              <a:solidFill>
                <a:srgbClr val="FF0000"/>
              </a:solidFill>
            </a:endParaRPr>
          </a:p>
        </p:txBody>
      </p:sp>
      <p:cxnSp>
        <p:nvCxnSpPr>
          <p:cNvPr id="5" name="Straight Arrow Connector 4"/>
          <p:cNvCxnSpPr/>
          <p:nvPr/>
        </p:nvCxnSpPr>
        <p:spPr>
          <a:xfrm>
            <a:off x="980388" y="4345757"/>
            <a:ext cx="584461" cy="5279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V="1">
            <a:off x="6853287" y="4015819"/>
            <a:ext cx="556181" cy="6315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Curved Left Arrow 14"/>
          <p:cNvSpPr/>
          <p:nvPr/>
        </p:nvSpPr>
        <p:spPr>
          <a:xfrm flipV="1">
            <a:off x="3477151" y="3784215"/>
            <a:ext cx="197962" cy="377072"/>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Arrow Connector 18"/>
          <p:cNvCxnSpPr/>
          <p:nvPr/>
        </p:nvCxnSpPr>
        <p:spPr>
          <a:xfrm flipH="1">
            <a:off x="9209988" y="3740494"/>
            <a:ext cx="853269" cy="155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flipH="1">
            <a:off x="2921024" y="3719361"/>
            <a:ext cx="853269" cy="155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Curved Left Arrow 21"/>
          <p:cNvSpPr/>
          <p:nvPr/>
        </p:nvSpPr>
        <p:spPr>
          <a:xfrm flipH="1" flipV="1">
            <a:off x="9021452" y="3827283"/>
            <a:ext cx="241792" cy="377072"/>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7194601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0624" y="621157"/>
            <a:ext cx="5952744" cy="1856867"/>
          </a:xfrm>
        </p:spPr>
        <p:txBody>
          <a:bodyPr>
            <a:normAutofit fontScale="90000"/>
          </a:bodyPr>
          <a:lstStyle/>
          <a:p>
            <a:r>
              <a:rPr lang="en-US" dirty="0" smtClean="0"/>
              <a:t>And then came the standards and assessment methods …</a:t>
            </a:r>
            <a:endParaRPr lang="en-US" dirty="0"/>
          </a:p>
        </p:txBody>
      </p:sp>
      <p:pic>
        <p:nvPicPr>
          <p:cNvPr id="4" name="Picture 3"/>
          <p:cNvPicPr>
            <a:picLocks noChangeAspect="1"/>
          </p:cNvPicPr>
          <p:nvPr/>
        </p:nvPicPr>
        <p:blipFill>
          <a:blip r:embed="rId2"/>
          <a:stretch>
            <a:fillRect/>
          </a:stretch>
        </p:blipFill>
        <p:spPr>
          <a:xfrm>
            <a:off x="7202424" y="411479"/>
            <a:ext cx="4413456" cy="5873115"/>
          </a:xfrm>
          <a:prstGeom prst="rect">
            <a:avLst/>
          </a:prstGeom>
        </p:spPr>
      </p:pic>
    </p:spTree>
    <p:extLst>
      <p:ext uri="{BB962C8B-B14F-4D97-AF65-F5344CB8AC3E}">
        <p14:creationId xmlns:p14="http://schemas.microsoft.com/office/powerpoint/2010/main" val="31928299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 </a:t>
            </a:r>
            <a:endParaRPr lang="en-US" dirty="0"/>
          </a:p>
        </p:txBody>
      </p:sp>
      <p:sp>
        <p:nvSpPr>
          <p:cNvPr id="3" name="Content Placeholder 2"/>
          <p:cNvSpPr>
            <a:spLocks noGrp="1"/>
          </p:cNvSpPr>
          <p:nvPr>
            <p:ph idx="1"/>
          </p:nvPr>
        </p:nvSpPr>
        <p:spPr/>
        <p:txBody>
          <a:bodyPr>
            <a:normAutofit/>
          </a:bodyPr>
          <a:lstStyle/>
          <a:p>
            <a:pPr lvl="1">
              <a:lnSpc>
                <a:spcPct val="150000"/>
              </a:lnSpc>
            </a:pPr>
            <a:r>
              <a:rPr lang="en-US" dirty="0" smtClean="0"/>
              <a:t>about the course and what it tries to achieve</a:t>
            </a:r>
          </a:p>
          <a:p>
            <a:pPr lvl="1">
              <a:lnSpc>
                <a:spcPct val="150000"/>
              </a:lnSpc>
            </a:pPr>
            <a:r>
              <a:rPr lang="en-US" dirty="0" smtClean="0"/>
              <a:t>some sports ideas / tabletop demos which are </a:t>
            </a:r>
            <a:r>
              <a:rPr lang="en-US" dirty="0"/>
              <a:t>good match for core physics </a:t>
            </a:r>
            <a:r>
              <a:rPr lang="en-US" dirty="0" smtClean="0"/>
              <a:t>topics</a:t>
            </a:r>
          </a:p>
          <a:p>
            <a:pPr lvl="1">
              <a:lnSpc>
                <a:spcPct val="150000"/>
              </a:lnSpc>
            </a:pPr>
            <a:r>
              <a:rPr lang="en-US" dirty="0" smtClean="0"/>
              <a:t>how </a:t>
            </a:r>
            <a:r>
              <a:rPr lang="en-US" dirty="0"/>
              <a:t>to tie your course content to the </a:t>
            </a:r>
            <a:r>
              <a:rPr lang="en-US" b="1" dirty="0"/>
              <a:t>Next Generation Science Standards (NGSS)</a:t>
            </a:r>
            <a:r>
              <a:rPr lang="en-US" dirty="0"/>
              <a:t>. </a:t>
            </a:r>
          </a:p>
          <a:p>
            <a:pPr lvl="1">
              <a:lnSpc>
                <a:spcPct val="150000"/>
              </a:lnSpc>
            </a:pPr>
            <a:r>
              <a:rPr lang="en-US" dirty="0" smtClean="0"/>
              <a:t>how </a:t>
            </a:r>
            <a:r>
              <a:rPr lang="en-US" dirty="0"/>
              <a:t>‘Physics of Sports’ encourage the use of diverse teaching strategies and </a:t>
            </a:r>
            <a:r>
              <a:rPr lang="en-US" dirty="0" smtClean="0"/>
              <a:t>methodologies, including the role and value sports coaches in such courses</a:t>
            </a:r>
            <a:endParaRPr lang="en-US" dirty="0"/>
          </a:p>
        </p:txBody>
      </p:sp>
    </p:spTree>
    <p:extLst>
      <p:ext uri="{BB962C8B-B14F-4D97-AF65-F5344CB8AC3E}">
        <p14:creationId xmlns:p14="http://schemas.microsoft.com/office/powerpoint/2010/main" val="275248225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Standards and Expectations</a:t>
            </a:r>
            <a:endParaRPr lang="en-US" dirty="0"/>
          </a:p>
        </p:txBody>
      </p:sp>
      <p:sp>
        <p:nvSpPr>
          <p:cNvPr id="3" name="Content Placeholder 2"/>
          <p:cNvSpPr>
            <a:spLocks noGrp="1"/>
          </p:cNvSpPr>
          <p:nvPr>
            <p:ph idx="1"/>
          </p:nvPr>
        </p:nvSpPr>
        <p:spPr/>
        <p:txBody>
          <a:bodyPr/>
          <a:lstStyle/>
          <a:p>
            <a:r>
              <a:rPr lang="en-US" dirty="0"/>
              <a:t>You will find more detailed discussion in the accompanying presentation. </a:t>
            </a:r>
            <a:endParaRPr lang="en-US" dirty="0" smtClean="0"/>
          </a:p>
          <a:p>
            <a:r>
              <a:rPr lang="en-US" dirty="0" smtClean="0"/>
              <a:t>Here </a:t>
            </a:r>
            <a:r>
              <a:rPr lang="en-US" dirty="0"/>
              <a:t>we only review the most relevant points from NGSS and how they relate to this course</a:t>
            </a:r>
            <a:r>
              <a:rPr lang="en-US" dirty="0" smtClean="0"/>
              <a:t>.</a:t>
            </a:r>
          </a:p>
          <a:p>
            <a:r>
              <a:rPr lang="en-US" dirty="0" smtClean="0"/>
              <a:t>The next slide shows the relationships between various standards and benchmarks:</a:t>
            </a:r>
            <a:endParaRPr lang="en-US" dirty="0"/>
          </a:p>
          <a:p>
            <a:endParaRPr lang="en-US" b="1" dirty="0"/>
          </a:p>
        </p:txBody>
      </p:sp>
    </p:spTree>
    <p:extLst>
      <p:ext uri="{BB962C8B-B14F-4D97-AF65-F5344CB8AC3E}">
        <p14:creationId xmlns:p14="http://schemas.microsoft.com/office/powerpoint/2010/main" val="43212271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2811608" y="507739"/>
            <a:ext cx="2976113" cy="2924355"/>
          </a:xfrm>
          <a:prstGeom prst="ellipse">
            <a:avLst/>
          </a:prstGeom>
          <a:ln w="28575">
            <a:solidFill>
              <a:schemeClr val="tx1"/>
            </a:solidFill>
          </a:ln>
          <a:effectLst>
            <a:glow rad="228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Next Generation Science Standards</a:t>
            </a:r>
            <a:endParaRPr lang="en-US" dirty="0"/>
          </a:p>
        </p:txBody>
      </p:sp>
      <p:sp>
        <p:nvSpPr>
          <p:cNvPr id="5" name="Oval 4"/>
          <p:cNvSpPr/>
          <p:nvPr/>
        </p:nvSpPr>
        <p:spPr>
          <a:xfrm>
            <a:off x="745707" y="3432096"/>
            <a:ext cx="2976113" cy="2924355"/>
          </a:xfrm>
          <a:prstGeom prst="ellipse">
            <a:avLst/>
          </a:prstGeom>
          <a:solidFill>
            <a:srgbClr val="00B050"/>
          </a:solidFill>
          <a:ln w="28575">
            <a:solidFill>
              <a:schemeClr val="tx1"/>
            </a:solidFill>
          </a:ln>
          <a:effectLst>
            <a:glow rad="228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Mathematics Common Core State Standards</a:t>
            </a:r>
            <a:endParaRPr lang="en-US" dirty="0"/>
          </a:p>
        </p:txBody>
      </p:sp>
      <p:sp>
        <p:nvSpPr>
          <p:cNvPr id="6" name="Oval 5"/>
          <p:cNvSpPr/>
          <p:nvPr/>
        </p:nvSpPr>
        <p:spPr>
          <a:xfrm>
            <a:off x="4877510" y="3432095"/>
            <a:ext cx="2976113" cy="2924355"/>
          </a:xfrm>
          <a:prstGeom prst="ellipse">
            <a:avLst/>
          </a:prstGeom>
          <a:solidFill>
            <a:srgbClr val="7030A0"/>
          </a:solidFill>
          <a:ln w="28575">
            <a:solidFill>
              <a:schemeClr val="tx1"/>
            </a:solidFill>
          </a:ln>
          <a:effectLst>
            <a:glow rad="228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English Language Arts Common </a:t>
            </a:r>
            <a:r>
              <a:rPr lang="en-US" dirty="0"/>
              <a:t>Core State </a:t>
            </a:r>
            <a:r>
              <a:rPr lang="en-US" dirty="0" smtClean="0"/>
              <a:t>Standards</a:t>
            </a:r>
            <a:endParaRPr lang="en-US" dirty="0"/>
          </a:p>
        </p:txBody>
      </p:sp>
      <p:sp>
        <p:nvSpPr>
          <p:cNvPr id="9" name="Oval 8"/>
          <p:cNvSpPr/>
          <p:nvPr/>
        </p:nvSpPr>
        <p:spPr>
          <a:xfrm>
            <a:off x="844317" y="2776479"/>
            <a:ext cx="6910696" cy="1621231"/>
          </a:xfrm>
          <a:prstGeom prst="ellipse">
            <a:avLst/>
          </a:prstGeom>
          <a:solidFill>
            <a:schemeClr val="accent2">
              <a:lumMod val="75000"/>
            </a:schemeClr>
          </a:solidFill>
          <a:ln w="28575">
            <a:solidFill>
              <a:schemeClr val="tx1"/>
            </a:solidFill>
          </a:ln>
          <a:effectLst>
            <a:glow rad="2286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A Framework for K-12 Science </a:t>
            </a:r>
            <a:r>
              <a:rPr lang="en-US" dirty="0" smtClean="0"/>
              <a:t>Education by NRC</a:t>
            </a:r>
          </a:p>
          <a:p>
            <a:pPr marL="342900" indent="-342900" algn="ctr">
              <a:buFont typeface="+mj-lt"/>
              <a:buAutoNum type="arabicPeriod"/>
            </a:pPr>
            <a:r>
              <a:rPr lang="en-US" sz="1400" dirty="0"/>
              <a:t>Disciplinary core ideas (content), </a:t>
            </a:r>
          </a:p>
          <a:p>
            <a:pPr marL="342900" indent="-342900" algn="ctr">
              <a:buFont typeface="+mj-lt"/>
              <a:buAutoNum type="arabicPeriod"/>
            </a:pPr>
            <a:r>
              <a:rPr lang="en-US" sz="1400" dirty="0"/>
              <a:t>Scientific and engineering practices, and </a:t>
            </a:r>
          </a:p>
          <a:p>
            <a:pPr marL="342900" indent="-342900" algn="ctr">
              <a:buFont typeface="+mj-lt"/>
              <a:buAutoNum type="arabicPeriod"/>
            </a:pPr>
            <a:r>
              <a:rPr lang="en-US" sz="1400" dirty="0"/>
              <a:t>Cross-cutting </a:t>
            </a:r>
            <a:r>
              <a:rPr lang="en-US" sz="1400" dirty="0" smtClean="0"/>
              <a:t>concepts</a:t>
            </a:r>
            <a:endParaRPr lang="en-US" sz="1400" dirty="0"/>
          </a:p>
        </p:txBody>
      </p:sp>
      <p:sp>
        <p:nvSpPr>
          <p:cNvPr id="2" name="Cloud Callout 1"/>
          <p:cNvSpPr/>
          <p:nvPr/>
        </p:nvSpPr>
        <p:spPr>
          <a:xfrm>
            <a:off x="8604504" y="182880"/>
            <a:ext cx="3227832" cy="2770632"/>
          </a:xfrm>
          <a:prstGeom prst="cloudCallout">
            <a:avLst>
              <a:gd name="adj1" fmla="val -84289"/>
              <a:gd name="adj2" fmla="val 3015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The Partnership for 21st Century Skills (P21)</a:t>
            </a:r>
          </a:p>
        </p:txBody>
      </p:sp>
      <p:sp>
        <p:nvSpPr>
          <p:cNvPr id="7" name="Cloud Callout 6"/>
          <p:cNvSpPr/>
          <p:nvPr/>
        </p:nvSpPr>
        <p:spPr>
          <a:xfrm>
            <a:off x="8819263" y="3224784"/>
            <a:ext cx="3227832" cy="2770632"/>
          </a:xfrm>
          <a:prstGeom prst="cloudCallout">
            <a:avLst>
              <a:gd name="adj1" fmla="val -74374"/>
              <a:gd name="adj2" fmla="val -1373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i="1" dirty="0"/>
              <a:t>Benchmarks for Science Literacy </a:t>
            </a:r>
            <a:r>
              <a:rPr lang="en-US" i="1" dirty="0" smtClean="0"/>
              <a:t>- </a:t>
            </a:r>
            <a:r>
              <a:rPr lang="en-US" dirty="0" smtClean="0"/>
              <a:t>Project </a:t>
            </a:r>
            <a:r>
              <a:rPr lang="en-US" dirty="0"/>
              <a:t>2061 </a:t>
            </a:r>
          </a:p>
        </p:txBody>
      </p:sp>
      <p:sp>
        <p:nvSpPr>
          <p:cNvPr id="8" name="TextBox 7"/>
          <p:cNvSpPr txBox="1"/>
          <p:nvPr/>
        </p:nvSpPr>
        <p:spPr>
          <a:xfrm flipH="1">
            <a:off x="142413" y="359060"/>
            <a:ext cx="1807409" cy="646331"/>
          </a:xfrm>
          <a:prstGeom prst="rect">
            <a:avLst/>
          </a:prstGeom>
          <a:noFill/>
        </p:spPr>
        <p:txBody>
          <a:bodyPr wrap="square" rtlCol="0">
            <a:spAutoFit/>
          </a:bodyPr>
          <a:lstStyle/>
          <a:p>
            <a:r>
              <a:rPr lang="en-US" i="1" dirty="0" smtClean="0">
                <a:solidFill>
                  <a:srgbClr val="FF0000"/>
                </a:solidFill>
              </a:rPr>
              <a:t>Work in progress</a:t>
            </a:r>
          </a:p>
          <a:p>
            <a:r>
              <a:rPr lang="en-US" i="1" dirty="0" smtClean="0">
                <a:solidFill>
                  <a:srgbClr val="FF0000"/>
                </a:solidFill>
              </a:rPr>
              <a:t>[Ali]</a:t>
            </a:r>
            <a:endParaRPr lang="en-US" i="1" dirty="0">
              <a:solidFill>
                <a:srgbClr val="FF0000"/>
              </a:solidFill>
            </a:endParaRPr>
          </a:p>
        </p:txBody>
      </p:sp>
    </p:spTree>
    <p:extLst>
      <p:ext uri="{BB962C8B-B14F-4D97-AF65-F5344CB8AC3E}">
        <p14:creationId xmlns:p14="http://schemas.microsoft.com/office/powerpoint/2010/main" val="190277642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653596" y="853939"/>
            <a:ext cx="6607440" cy="5644320"/>
          </a:xfrm>
          <a:prstGeom prst="rect">
            <a:avLst/>
          </a:prstGeom>
        </p:spPr>
      </p:pic>
      <p:sp>
        <p:nvSpPr>
          <p:cNvPr id="3" name="Rectangle 2"/>
          <p:cNvSpPr/>
          <p:nvPr/>
        </p:nvSpPr>
        <p:spPr>
          <a:xfrm>
            <a:off x="1527048" y="6498259"/>
            <a:ext cx="8860536" cy="307777"/>
          </a:xfrm>
          <a:prstGeom prst="rect">
            <a:avLst/>
          </a:prstGeom>
        </p:spPr>
        <p:txBody>
          <a:bodyPr wrap="square">
            <a:spAutoFit/>
          </a:bodyPr>
          <a:lstStyle/>
          <a:p>
            <a:pPr algn="ctr"/>
            <a:r>
              <a:rPr lang="en-US" sz="1400" dirty="0" smtClean="0"/>
              <a:t>Ref: </a:t>
            </a:r>
            <a:r>
              <a:rPr lang="en-US" sz="1400" dirty="0" smtClean="0">
                <a:hlinkClick r:id="rId3"/>
              </a:rPr>
              <a:t>http</a:t>
            </a:r>
            <a:r>
              <a:rPr lang="en-US" sz="1400" dirty="0">
                <a:hlinkClick r:id="rId3"/>
              </a:rPr>
              <a:t>://</a:t>
            </a:r>
            <a:r>
              <a:rPr lang="en-US" sz="1400" dirty="0" smtClean="0">
                <a:hlinkClick r:id="rId3"/>
              </a:rPr>
              <a:t>teachingcommons.cdl.edu/ngss/science_math/images/PracticesVennDiagram_Page_1_000.jpg</a:t>
            </a:r>
            <a:r>
              <a:rPr lang="en-US" sz="1400" dirty="0" smtClean="0"/>
              <a:t> </a:t>
            </a:r>
            <a:endParaRPr lang="en-US" sz="1400" dirty="0"/>
          </a:p>
        </p:txBody>
      </p:sp>
      <p:sp>
        <p:nvSpPr>
          <p:cNvPr id="4" name="Rectangle 3"/>
          <p:cNvSpPr/>
          <p:nvPr/>
        </p:nvSpPr>
        <p:spPr>
          <a:xfrm>
            <a:off x="615696" y="84497"/>
            <a:ext cx="10238232" cy="830997"/>
          </a:xfrm>
          <a:prstGeom prst="rect">
            <a:avLst/>
          </a:prstGeom>
        </p:spPr>
        <p:txBody>
          <a:bodyPr wrap="square">
            <a:spAutoFit/>
          </a:bodyPr>
          <a:lstStyle/>
          <a:p>
            <a:r>
              <a:rPr lang="en-US" sz="2400" dirty="0">
                <a:solidFill>
                  <a:srgbClr val="666666"/>
                </a:solidFill>
              </a:rPr>
              <a:t>Commonalities Among the Practices in Science and Engineering in the NGSS and Mathematics in the CCSS</a:t>
            </a:r>
            <a:endParaRPr lang="en-US" sz="2400" i="0" dirty="0">
              <a:solidFill>
                <a:srgbClr val="003366"/>
              </a:solidFill>
              <a:effectLst/>
            </a:endParaRPr>
          </a:p>
        </p:txBody>
      </p:sp>
    </p:spTree>
    <p:extLst>
      <p:ext uri="{BB962C8B-B14F-4D97-AF65-F5344CB8AC3E}">
        <p14:creationId xmlns:p14="http://schemas.microsoft.com/office/powerpoint/2010/main" val="62973706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Diagram 7"/>
          <p:cNvGraphicFramePr/>
          <p:nvPr>
            <p:extLst>
              <p:ext uri="{D42A27DB-BD31-4B8C-83A1-F6EECF244321}">
                <p14:modId xmlns:p14="http://schemas.microsoft.com/office/powerpoint/2010/main" val="2382488781"/>
              </p:ext>
            </p:extLst>
          </p:nvPr>
        </p:nvGraphicFramePr>
        <p:xfrm>
          <a:off x="344479" y="120769"/>
          <a:ext cx="11482335" cy="64180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Rectangle 8"/>
          <p:cNvSpPr/>
          <p:nvPr/>
        </p:nvSpPr>
        <p:spPr>
          <a:xfrm>
            <a:off x="914400" y="250966"/>
            <a:ext cx="10579608" cy="584775"/>
          </a:xfrm>
          <a:prstGeom prst="rect">
            <a:avLst/>
          </a:prstGeom>
        </p:spPr>
        <p:txBody>
          <a:bodyPr wrap="square">
            <a:spAutoFit/>
          </a:bodyPr>
          <a:lstStyle/>
          <a:p>
            <a:r>
              <a:rPr lang="en-US" sz="3200" dirty="0"/>
              <a:t>NGSS </a:t>
            </a:r>
            <a:r>
              <a:rPr lang="en-US" sz="3200" dirty="0" smtClean="0"/>
              <a:t>Framework – Some Relevant Ideas for Physics of Sports</a:t>
            </a:r>
            <a:endParaRPr lang="en-US" sz="3200" dirty="0"/>
          </a:p>
        </p:txBody>
      </p:sp>
      <p:sp>
        <p:nvSpPr>
          <p:cNvPr id="2" name="TextBox 1"/>
          <p:cNvSpPr txBox="1"/>
          <p:nvPr/>
        </p:nvSpPr>
        <p:spPr>
          <a:xfrm>
            <a:off x="3163453" y="6242180"/>
            <a:ext cx="2791598" cy="369332"/>
          </a:xfrm>
          <a:prstGeom prst="rect">
            <a:avLst/>
          </a:prstGeom>
          <a:noFill/>
        </p:spPr>
        <p:txBody>
          <a:bodyPr wrap="none" rtlCol="0">
            <a:spAutoFit/>
          </a:bodyPr>
          <a:lstStyle/>
          <a:p>
            <a:r>
              <a:rPr lang="en-US" dirty="0" smtClean="0"/>
              <a:t>Let’s expand upon these CIs</a:t>
            </a:r>
            <a:endParaRPr lang="en-US" dirty="0"/>
          </a:p>
        </p:txBody>
      </p:sp>
      <p:sp>
        <p:nvSpPr>
          <p:cNvPr id="3" name="Down Arrow 2"/>
          <p:cNvSpPr/>
          <p:nvPr/>
        </p:nvSpPr>
        <p:spPr>
          <a:xfrm>
            <a:off x="4357396" y="5383763"/>
            <a:ext cx="475861" cy="746449"/>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0513844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Hexagon 17"/>
          <p:cNvSpPr/>
          <p:nvPr/>
        </p:nvSpPr>
        <p:spPr>
          <a:xfrm>
            <a:off x="2765407" y="553772"/>
            <a:ext cx="6364224" cy="5632704"/>
          </a:xfrm>
          <a:prstGeom prst="hexagon">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Hexagon 18"/>
          <p:cNvSpPr/>
          <p:nvPr/>
        </p:nvSpPr>
        <p:spPr>
          <a:xfrm>
            <a:off x="5042076" y="2524304"/>
            <a:ext cx="1975104" cy="1764792"/>
          </a:xfrm>
          <a:prstGeom prst="hexagon">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Forces and Motion</a:t>
            </a:r>
          </a:p>
          <a:p>
            <a:pPr algn="ctr"/>
            <a:r>
              <a:rPr lang="en-US" dirty="0"/>
              <a:t>i</a:t>
            </a:r>
            <a:r>
              <a:rPr lang="en-US" dirty="0" smtClean="0"/>
              <a:t>n Table Tennis</a:t>
            </a:r>
          </a:p>
          <a:p>
            <a:pPr algn="ctr"/>
            <a:r>
              <a:rPr lang="en-US" dirty="0" smtClean="0"/>
              <a:t>(1) </a:t>
            </a:r>
            <a:endParaRPr lang="en-US" dirty="0"/>
          </a:p>
        </p:txBody>
      </p:sp>
      <p:cxnSp>
        <p:nvCxnSpPr>
          <p:cNvPr id="20" name="Straight Connector 19"/>
          <p:cNvCxnSpPr>
            <a:stCxn id="19" idx="5"/>
            <a:endCxn id="18" idx="5"/>
          </p:cNvCxnSpPr>
          <p:nvPr/>
        </p:nvCxnSpPr>
        <p:spPr>
          <a:xfrm flipV="1">
            <a:off x="6575982" y="553773"/>
            <a:ext cx="1145473" cy="197053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19" idx="0"/>
            <a:endCxn id="18" idx="0"/>
          </p:cNvCxnSpPr>
          <p:nvPr/>
        </p:nvCxnSpPr>
        <p:spPr>
          <a:xfrm flipV="1">
            <a:off x="7017180" y="3370124"/>
            <a:ext cx="2112451" cy="3657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a:stCxn id="19" idx="1"/>
            <a:endCxn id="18" idx="1"/>
          </p:cNvCxnSpPr>
          <p:nvPr/>
        </p:nvCxnSpPr>
        <p:spPr>
          <a:xfrm>
            <a:off x="6575982" y="4289096"/>
            <a:ext cx="1145473" cy="189737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18" idx="3"/>
            <a:endCxn id="19" idx="3"/>
          </p:cNvCxnSpPr>
          <p:nvPr/>
        </p:nvCxnSpPr>
        <p:spPr>
          <a:xfrm>
            <a:off x="2765407" y="3370124"/>
            <a:ext cx="2276669" cy="3657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a:stCxn id="19" idx="4"/>
            <a:endCxn id="18" idx="4"/>
          </p:cNvCxnSpPr>
          <p:nvPr/>
        </p:nvCxnSpPr>
        <p:spPr>
          <a:xfrm flipH="1" flipV="1">
            <a:off x="4173583" y="553773"/>
            <a:ext cx="1309691" cy="197053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a:stCxn id="18" idx="2"/>
            <a:endCxn id="19" idx="2"/>
          </p:cNvCxnSpPr>
          <p:nvPr/>
        </p:nvCxnSpPr>
        <p:spPr>
          <a:xfrm flipV="1">
            <a:off x="4173583" y="4289096"/>
            <a:ext cx="1309691" cy="189737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4950971" y="1003273"/>
            <a:ext cx="2157322" cy="923330"/>
          </a:xfrm>
          <a:prstGeom prst="rect">
            <a:avLst/>
          </a:prstGeom>
          <a:noFill/>
        </p:spPr>
        <p:txBody>
          <a:bodyPr wrap="none" rtlCol="0">
            <a:spAutoFit/>
          </a:bodyPr>
          <a:lstStyle/>
          <a:p>
            <a:pPr algn="ctr"/>
            <a:r>
              <a:rPr lang="en-US" dirty="0" smtClean="0">
                <a:solidFill>
                  <a:schemeClr val="bg1"/>
                </a:solidFill>
              </a:rPr>
              <a:t>Watch videos, group </a:t>
            </a:r>
          </a:p>
          <a:p>
            <a:pPr algn="ctr"/>
            <a:r>
              <a:rPr lang="en-US" dirty="0" smtClean="0">
                <a:solidFill>
                  <a:schemeClr val="bg1"/>
                </a:solidFill>
              </a:rPr>
              <a:t>discussions</a:t>
            </a:r>
          </a:p>
          <a:p>
            <a:pPr algn="ctr"/>
            <a:r>
              <a:rPr lang="en-US" dirty="0" smtClean="0">
                <a:solidFill>
                  <a:schemeClr val="bg1"/>
                </a:solidFill>
              </a:rPr>
              <a:t>(7, 8)</a:t>
            </a:r>
            <a:endParaRPr lang="en-US" dirty="0">
              <a:solidFill>
                <a:schemeClr val="bg1"/>
              </a:solidFill>
            </a:endParaRPr>
          </a:p>
        </p:txBody>
      </p:sp>
      <p:sp>
        <p:nvSpPr>
          <p:cNvPr id="27" name="TextBox 26"/>
          <p:cNvSpPr txBox="1"/>
          <p:nvPr/>
        </p:nvSpPr>
        <p:spPr>
          <a:xfrm>
            <a:off x="5010332" y="4780459"/>
            <a:ext cx="2000355" cy="1200329"/>
          </a:xfrm>
          <a:prstGeom prst="rect">
            <a:avLst/>
          </a:prstGeom>
          <a:noFill/>
        </p:spPr>
        <p:txBody>
          <a:bodyPr wrap="none" rtlCol="0">
            <a:spAutoFit/>
          </a:bodyPr>
          <a:lstStyle/>
          <a:p>
            <a:pPr algn="ctr"/>
            <a:r>
              <a:rPr lang="en-US" dirty="0" smtClean="0">
                <a:solidFill>
                  <a:schemeClr val="bg1"/>
                </a:solidFill>
              </a:rPr>
              <a:t>Collaborative and </a:t>
            </a:r>
          </a:p>
          <a:p>
            <a:pPr algn="ctr"/>
            <a:r>
              <a:rPr lang="en-US" dirty="0" smtClean="0">
                <a:solidFill>
                  <a:schemeClr val="bg1"/>
                </a:solidFill>
              </a:rPr>
              <a:t>Individual Problem </a:t>
            </a:r>
          </a:p>
          <a:p>
            <a:pPr algn="ctr"/>
            <a:r>
              <a:rPr lang="en-US" dirty="0" smtClean="0">
                <a:solidFill>
                  <a:schemeClr val="bg1"/>
                </a:solidFill>
              </a:rPr>
              <a:t>Solving</a:t>
            </a:r>
          </a:p>
          <a:p>
            <a:pPr algn="ctr"/>
            <a:r>
              <a:rPr lang="en-US" dirty="0" smtClean="0">
                <a:solidFill>
                  <a:schemeClr val="bg1"/>
                </a:solidFill>
              </a:rPr>
              <a:t>(2)</a:t>
            </a:r>
            <a:endParaRPr lang="en-US" dirty="0">
              <a:solidFill>
                <a:schemeClr val="bg1"/>
              </a:solidFill>
            </a:endParaRPr>
          </a:p>
        </p:txBody>
      </p:sp>
      <p:sp>
        <p:nvSpPr>
          <p:cNvPr id="28" name="TextBox 27"/>
          <p:cNvSpPr txBox="1"/>
          <p:nvPr/>
        </p:nvSpPr>
        <p:spPr>
          <a:xfrm>
            <a:off x="3688278" y="2063086"/>
            <a:ext cx="1227772" cy="923330"/>
          </a:xfrm>
          <a:prstGeom prst="rect">
            <a:avLst/>
          </a:prstGeom>
          <a:noFill/>
        </p:spPr>
        <p:txBody>
          <a:bodyPr wrap="none" rtlCol="0">
            <a:spAutoFit/>
          </a:bodyPr>
          <a:lstStyle/>
          <a:p>
            <a:pPr algn="ctr"/>
            <a:r>
              <a:rPr lang="en-US" dirty="0" smtClean="0">
                <a:solidFill>
                  <a:schemeClr val="bg1"/>
                </a:solidFill>
              </a:rPr>
              <a:t>Units and </a:t>
            </a:r>
          </a:p>
          <a:p>
            <a:pPr algn="ctr"/>
            <a:r>
              <a:rPr lang="en-US" dirty="0" smtClean="0">
                <a:solidFill>
                  <a:schemeClr val="bg1"/>
                </a:solidFill>
              </a:rPr>
              <a:t>Conversion</a:t>
            </a:r>
          </a:p>
          <a:p>
            <a:pPr algn="ctr"/>
            <a:r>
              <a:rPr lang="en-US" dirty="0" smtClean="0">
                <a:solidFill>
                  <a:schemeClr val="bg1"/>
                </a:solidFill>
              </a:rPr>
              <a:t>(2, 5)</a:t>
            </a:r>
            <a:endParaRPr lang="en-US" dirty="0">
              <a:solidFill>
                <a:schemeClr val="bg1"/>
              </a:solidFill>
            </a:endParaRPr>
          </a:p>
        </p:txBody>
      </p:sp>
      <p:sp>
        <p:nvSpPr>
          <p:cNvPr id="29" name="TextBox 28"/>
          <p:cNvSpPr txBox="1"/>
          <p:nvPr/>
        </p:nvSpPr>
        <p:spPr>
          <a:xfrm>
            <a:off x="6919477" y="2013240"/>
            <a:ext cx="1585369" cy="923330"/>
          </a:xfrm>
          <a:prstGeom prst="rect">
            <a:avLst/>
          </a:prstGeom>
          <a:noFill/>
        </p:spPr>
        <p:txBody>
          <a:bodyPr wrap="none" rtlCol="0">
            <a:spAutoFit/>
          </a:bodyPr>
          <a:lstStyle/>
          <a:p>
            <a:pPr algn="ctr"/>
            <a:r>
              <a:rPr lang="en-US" dirty="0" smtClean="0">
                <a:solidFill>
                  <a:schemeClr val="bg1"/>
                </a:solidFill>
              </a:rPr>
              <a:t>Precise </a:t>
            </a:r>
          </a:p>
          <a:p>
            <a:pPr algn="ctr"/>
            <a:r>
              <a:rPr lang="en-US" dirty="0" smtClean="0">
                <a:solidFill>
                  <a:schemeClr val="bg1"/>
                </a:solidFill>
              </a:rPr>
              <a:t>measurements</a:t>
            </a:r>
          </a:p>
          <a:p>
            <a:pPr algn="ctr"/>
            <a:r>
              <a:rPr lang="en-US" dirty="0" smtClean="0">
                <a:solidFill>
                  <a:schemeClr val="bg1"/>
                </a:solidFill>
              </a:rPr>
              <a:t>(3)</a:t>
            </a:r>
          </a:p>
        </p:txBody>
      </p:sp>
      <p:sp>
        <p:nvSpPr>
          <p:cNvPr id="30" name="TextBox 29"/>
          <p:cNvSpPr txBox="1"/>
          <p:nvPr/>
        </p:nvSpPr>
        <p:spPr>
          <a:xfrm>
            <a:off x="3636146" y="3735884"/>
            <a:ext cx="1279903" cy="1200329"/>
          </a:xfrm>
          <a:prstGeom prst="rect">
            <a:avLst/>
          </a:prstGeom>
          <a:noFill/>
        </p:spPr>
        <p:txBody>
          <a:bodyPr wrap="square" rtlCol="0">
            <a:spAutoFit/>
          </a:bodyPr>
          <a:lstStyle/>
          <a:p>
            <a:pPr algn="ctr"/>
            <a:r>
              <a:rPr lang="en-US" dirty="0" smtClean="0">
                <a:solidFill>
                  <a:schemeClr val="bg1"/>
                </a:solidFill>
              </a:rPr>
              <a:t>Ask open ended questions</a:t>
            </a:r>
          </a:p>
          <a:p>
            <a:pPr algn="ctr"/>
            <a:r>
              <a:rPr lang="en-US" dirty="0" smtClean="0">
                <a:solidFill>
                  <a:schemeClr val="bg1"/>
                </a:solidFill>
              </a:rPr>
              <a:t>(1,4)</a:t>
            </a:r>
            <a:endParaRPr lang="en-US" dirty="0">
              <a:solidFill>
                <a:schemeClr val="bg1"/>
              </a:solidFill>
            </a:endParaRPr>
          </a:p>
        </p:txBody>
      </p:sp>
      <p:sp>
        <p:nvSpPr>
          <p:cNvPr id="31" name="TextBox 30"/>
          <p:cNvSpPr txBox="1"/>
          <p:nvPr/>
        </p:nvSpPr>
        <p:spPr>
          <a:xfrm>
            <a:off x="7100933" y="3732687"/>
            <a:ext cx="1241044" cy="1477328"/>
          </a:xfrm>
          <a:prstGeom prst="rect">
            <a:avLst/>
          </a:prstGeom>
          <a:noFill/>
        </p:spPr>
        <p:txBody>
          <a:bodyPr wrap="none" rtlCol="0">
            <a:spAutoFit/>
          </a:bodyPr>
          <a:lstStyle/>
          <a:p>
            <a:pPr algn="ctr"/>
            <a:r>
              <a:rPr lang="en-US" dirty="0" smtClean="0">
                <a:solidFill>
                  <a:schemeClr val="bg1"/>
                </a:solidFill>
              </a:rPr>
              <a:t>Observing </a:t>
            </a:r>
          </a:p>
          <a:p>
            <a:pPr algn="ctr"/>
            <a:r>
              <a:rPr lang="en-US" dirty="0" smtClean="0">
                <a:solidFill>
                  <a:schemeClr val="bg1"/>
                </a:solidFill>
              </a:rPr>
              <a:t>Sports and </a:t>
            </a:r>
          </a:p>
          <a:p>
            <a:pPr algn="ctr"/>
            <a:r>
              <a:rPr lang="en-US" dirty="0" smtClean="0">
                <a:solidFill>
                  <a:schemeClr val="bg1"/>
                </a:solidFill>
              </a:rPr>
              <a:t>Collecting </a:t>
            </a:r>
            <a:endParaRPr lang="en-US" dirty="0">
              <a:solidFill>
                <a:schemeClr val="bg1"/>
              </a:solidFill>
            </a:endParaRPr>
          </a:p>
          <a:p>
            <a:pPr algn="ctr"/>
            <a:r>
              <a:rPr lang="en-US" dirty="0" smtClean="0">
                <a:solidFill>
                  <a:schemeClr val="bg1"/>
                </a:solidFill>
              </a:rPr>
              <a:t>Data </a:t>
            </a:r>
          </a:p>
          <a:p>
            <a:pPr algn="ctr"/>
            <a:r>
              <a:rPr lang="en-US" dirty="0" smtClean="0">
                <a:solidFill>
                  <a:schemeClr val="bg1"/>
                </a:solidFill>
              </a:rPr>
              <a:t>(4, 6)</a:t>
            </a:r>
            <a:endParaRPr lang="en-US" dirty="0">
              <a:solidFill>
                <a:schemeClr val="bg1"/>
              </a:solidFill>
            </a:endParaRPr>
          </a:p>
        </p:txBody>
      </p:sp>
      <p:sp>
        <p:nvSpPr>
          <p:cNvPr id="2" name="TextBox 1"/>
          <p:cNvSpPr txBox="1"/>
          <p:nvPr/>
        </p:nvSpPr>
        <p:spPr>
          <a:xfrm flipH="1">
            <a:off x="468984" y="1926603"/>
            <a:ext cx="1807409" cy="646331"/>
          </a:xfrm>
          <a:prstGeom prst="rect">
            <a:avLst/>
          </a:prstGeom>
          <a:noFill/>
        </p:spPr>
        <p:txBody>
          <a:bodyPr wrap="square" rtlCol="0">
            <a:spAutoFit/>
          </a:bodyPr>
          <a:lstStyle/>
          <a:p>
            <a:r>
              <a:rPr lang="en-US" i="1" dirty="0" smtClean="0">
                <a:solidFill>
                  <a:srgbClr val="FF0000"/>
                </a:solidFill>
              </a:rPr>
              <a:t>Work in progress</a:t>
            </a:r>
          </a:p>
          <a:p>
            <a:r>
              <a:rPr lang="en-US" i="1" dirty="0" smtClean="0">
                <a:solidFill>
                  <a:srgbClr val="FF0000"/>
                </a:solidFill>
              </a:rPr>
              <a:t>[Ali]</a:t>
            </a:r>
            <a:endParaRPr lang="en-US" i="1" dirty="0">
              <a:solidFill>
                <a:srgbClr val="FF0000"/>
              </a:solidFill>
            </a:endParaRPr>
          </a:p>
        </p:txBody>
      </p:sp>
    </p:spTree>
    <p:extLst>
      <p:ext uri="{BB962C8B-B14F-4D97-AF65-F5344CB8AC3E}">
        <p14:creationId xmlns:p14="http://schemas.microsoft.com/office/powerpoint/2010/main" val="247338181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exagon 4"/>
          <p:cNvSpPr/>
          <p:nvPr/>
        </p:nvSpPr>
        <p:spPr>
          <a:xfrm>
            <a:off x="283464" y="982980"/>
            <a:ext cx="6364224" cy="5632704"/>
          </a:xfrm>
          <a:prstGeom prst="hexagon">
            <a:avLst/>
          </a:prstGeom>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Hexagon 3"/>
          <p:cNvSpPr/>
          <p:nvPr/>
        </p:nvSpPr>
        <p:spPr>
          <a:xfrm>
            <a:off x="2560133" y="2953512"/>
            <a:ext cx="1975104" cy="1764792"/>
          </a:xfrm>
          <a:prstGeom prst="hexagon">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Order out of Chaos</a:t>
            </a:r>
          </a:p>
          <a:p>
            <a:pPr algn="ctr"/>
            <a:r>
              <a:rPr lang="en-US" dirty="0" smtClean="0"/>
              <a:t>(1) </a:t>
            </a:r>
            <a:endParaRPr lang="en-US" dirty="0"/>
          </a:p>
        </p:txBody>
      </p:sp>
      <p:cxnSp>
        <p:nvCxnSpPr>
          <p:cNvPr id="15" name="Straight Connector 14"/>
          <p:cNvCxnSpPr>
            <a:stCxn id="4" idx="5"/>
            <a:endCxn id="5" idx="5"/>
          </p:cNvCxnSpPr>
          <p:nvPr/>
        </p:nvCxnSpPr>
        <p:spPr>
          <a:xfrm flipV="1">
            <a:off x="4094039" y="982981"/>
            <a:ext cx="1145473" cy="197053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a:stCxn id="4" idx="0"/>
            <a:endCxn id="5" idx="0"/>
          </p:cNvCxnSpPr>
          <p:nvPr/>
        </p:nvCxnSpPr>
        <p:spPr>
          <a:xfrm flipV="1">
            <a:off x="4535237" y="3799332"/>
            <a:ext cx="2112451" cy="3657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4" idx="1"/>
            <a:endCxn id="5" idx="1"/>
          </p:cNvCxnSpPr>
          <p:nvPr/>
        </p:nvCxnSpPr>
        <p:spPr>
          <a:xfrm>
            <a:off x="4094039" y="4718304"/>
            <a:ext cx="1145473" cy="189737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a:stCxn id="5" idx="3"/>
            <a:endCxn id="4" idx="3"/>
          </p:cNvCxnSpPr>
          <p:nvPr/>
        </p:nvCxnSpPr>
        <p:spPr>
          <a:xfrm>
            <a:off x="283464" y="3799332"/>
            <a:ext cx="2276669" cy="36576"/>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a:stCxn id="4" idx="4"/>
            <a:endCxn id="5" idx="4"/>
          </p:cNvCxnSpPr>
          <p:nvPr/>
        </p:nvCxnSpPr>
        <p:spPr>
          <a:xfrm flipH="1" flipV="1">
            <a:off x="1691640" y="982981"/>
            <a:ext cx="1309691" cy="197053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a:stCxn id="5" idx="2"/>
            <a:endCxn id="4" idx="2"/>
          </p:cNvCxnSpPr>
          <p:nvPr/>
        </p:nvCxnSpPr>
        <p:spPr>
          <a:xfrm flipV="1">
            <a:off x="1691640" y="4718304"/>
            <a:ext cx="1309691" cy="1897379"/>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itle 23"/>
          <p:cNvSpPr>
            <a:spLocks noGrp="1"/>
          </p:cNvSpPr>
          <p:nvPr>
            <p:ph type="title"/>
          </p:nvPr>
        </p:nvSpPr>
        <p:spPr>
          <a:xfrm>
            <a:off x="838200" y="127381"/>
            <a:ext cx="10515600" cy="759587"/>
          </a:xfrm>
        </p:spPr>
        <p:txBody>
          <a:bodyPr>
            <a:normAutofit/>
          </a:bodyPr>
          <a:lstStyle/>
          <a:p>
            <a:pPr algn="ctr"/>
            <a:r>
              <a:rPr lang="en-US" sz="3600" b="1" dirty="0" smtClean="0"/>
              <a:t>Rethinking PHSP Curriculum</a:t>
            </a:r>
            <a:endParaRPr lang="en-US" sz="3600" b="1" dirty="0"/>
          </a:p>
        </p:txBody>
      </p:sp>
      <p:sp>
        <p:nvSpPr>
          <p:cNvPr id="26" name="TextBox 25"/>
          <p:cNvSpPr txBox="1"/>
          <p:nvPr/>
        </p:nvSpPr>
        <p:spPr>
          <a:xfrm>
            <a:off x="2592937" y="1432481"/>
            <a:ext cx="1909497" cy="923330"/>
          </a:xfrm>
          <a:prstGeom prst="rect">
            <a:avLst/>
          </a:prstGeom>
          <a:noFill/>
        </p:spPr>
        <p:txBody>
          <a:bodyPr wrap="none" rtlCol="0">
            <a:spAutoFit/>
          </a:bodyPr>
          <a:lstStyle/>
          <a:p>
            <a:pPr algn="ctr"/>
            <a:r>
              <a:rPr lang="en-US" dirty="0" smtClean="0">
                <a:solidFill>
                  <a:schemeClr val="bg1"/>
                </a:solidFill>
              </a:rPr>
              <a:t>Sharing the Joy of </a:t>
            </a:r>
          </a:p>
          <a:p>
            <a:pPr algn="ctr"/>
            <a:r>
              <a:rPr lang="en-US" dirty="0" smtClean="0">
                <a:solidFill>
                  <a:schemeClr val="bg1"/>
                </a:solidFill>
              </a:rPr>
              <a:t>Sports and Physics</a:t>
            </a:r>
          </a:p>
          <a:p>
            <a:pPr algn="ctr"/>
            <a:r>
              <a:rPr lang="en-US" dirty="0" smtClean="0">
                <a:solidFill>
                  <a:schemeClr val="bg1"/>
                </a:solidFill>
              </a:rPr>
              <a:t>(7, 8)</a:t>
            </a:r>
            <a:endParaRPr lang="en-US" dirty="0">
              <a:solidFill>
                <a:schemeClr val="bg1"/>
              </a:solidFill>
            </a:endParaRPr>
          </a:p>
        </p:txBody>
      </p:sp>
      <p:sp>
        <p:nvSpPr>
          <p:cNvPr id="27" name="TextBox 26"/>
          <p:cNvSpPr txBox="1"/>
          <p:nvPr/>
        </p:nvSpPr>
        <p:spPr>
          <a:xfrm>
            <a:off x="2528389" y="5209667"/>
            <a:ext cx="2000355" cy="1200329"/>
          </a:xfrm>
          <a:prstGeom prst="rect">
            <a:avLst/>
          </a:prstGeom>
          <a:noFill/>
        </p:spPr>
        <p:txBody>
          <a:bodyPr wrap="none" rtlCol="0">
            <a:spAutoFit/>
          </a:bodyPr>
          <a:lstStyle/>
          <a:p>
            <a:pPr algn="ctr"/>
            <a:r>
              <a:rPr lang="en-US" dirty="0" smtClean="0">
                <a:solidFill>
                  <a:schemeClr val="bg1"/>
                </a:solidFill>
              </a:rPr>
              <a:t>Collaborative and </a:t>
            </a:r>
          </a:p>
          <a:p>
            <a:pPr algn="ctr"/>
            <a:r>
              <a:rPr lang="en-US" dirty="0" smtClean="0">
                <a:solidFill>
                  <a:schemeClr val="bg1"/>
                </a:solidFill>
              </a:rPr>
              <a:t>Individual Problem </a:t>
            </a:r>
          </a:p>
          <a:p>
            <a:pPr algn="ctr"/>
            <a:r>
              <a:rPr lang="en-US" dirty="0" smtClean="0">
                <a:solidFill>
                  <a:schemeClr val="bg1"/>
                </a:solidFill>
              </a:rPr>
              <a:t>Solving</a:t>
            </a:r>
          </a:p>
          <a:p>
            <a:pPr algn="ctr"/>
            <a:r>
              <a:rPr lang="en-US" dirty="0" smtClean="0">
                <a:solidFill>
                  <a:schemeClr val="bg1"/>
                </a:solidFill>
              </a:rPr>
              <a:t>(2)</a:t>
            </a:r>
            <a:endParaRPr lang="en-US" dirty="0">
              <a:solidFill>
                <a:schemeClr val="bg1"/>
              </a:solidFill>
            </a:endParaRPr>
          </a:p>
        </p:txBody>
      </p:sp>
      <p:sp>
        <p:nvSpPr>
          <p:cNvPr id="28" name="TextBox 27"/>
          <p:cNvSpPr txBox="1"/>
          <p:nvPr/>
        </p:nvSpPr>
        <p:spPr>
          <a:xfrm>
            <a:off x="1112845" y="2492294"/>
            <a:ext cx="1414746" cy="923330"/>
          </a:xfrm>
          <a:prstGeom prst="rect">
            <a:avLst/>
          </a:prstGeom>
          <a:noFill/>
        </p:spPr>
        <p:txBody>
          <a:bodyPr wrap="none" rtlCol="0">
            <a:spAutoFit/>
          </a:bodyPr>
          <a:lstStyle/>
          <a:p>
            <a:pPr algn="ctr"/>
            <a:r>
              <a:rPr lang="en-US" dirty="0" smtClean="0">
                <a:solidFill>
                  <a:schemeClr val="bg1"/>
                </a:solidFill>
              </a:rPr>
              <a:t>Skills in </a:t>
            </a:r>
          </a:p>
          <a:p>
            <a:pPr algn="ctr"/>
            <a:r>
              <a:rPr lang="en-US" dirty="0" smtClean="0">
                <a:solidFill>
                  <a:schemeClr val="bg1"/>
                </a:solidFill>
              </a:rPr>
              <a:t>Mathematics</a:t>
            </a:r>
          </a:p>
          <a:p>
            <a:pPr algn="ctr"/>
            <a:r>
              <a:rPr lang="en-US" dirty="0" smtClean="0">
                <a:solidFill>
                  <a:schemeClr val="bg1"/>
                </a:solidFill>
              </a:rPr>
              <a:t>(2, 5)</a:t>
            </a:r>
            <a:endParaRPr lang="en-US" dirty="0">
              <a:solidFill>
                <a:schemeClr val="bg1"/>
              </a:solidFill>
            </a:endParaRPr>
          </a:p>
        </p:txBody>
      </p:sp>
      <p:sp>
        <p:nvSpPr>
          <p:cNvPr id="29" name="TextBox 28"/>
          <p:cNvSpPr txBox="1"/>
          <p:nvPr/>
        </p:nvSpPr>
        <p:spPr>
          <a:xfrm>
            <a:off x="4628898" y="2442448"/>
            <a:ext cx="1202637" cy="923330"/>
          </a:xfrm>
          <a:prstGeom prst="rect">
            <a:avLst/>
          </a:prstGeom>
          <a:noFill/>
        </p:spPr>
        <p:txBody>
          <a:bodyPr wrap="none" rtlCol="0">
            <a:spAutoFit/>
          </a:bodyPr>
          <a:lstStyle/>
          <a:p>
            <a:pPr algn="ctr"/>
            <a:r>
              <a:rPr lang="en-US" dirty="0" smtClean="0">
                <a:solidFill>
                  <a:schemeClr val="bg1"/>
                </a:solidFill>
              </a:rPr>
              <a:t>Laboratory</a:t>
            </a:r>
          </a:p>
          <a:p>
            <a:pPr algn="ctr"/>
            <a:r>
              <a:rPr lang="en-US" dirty="0" smtClean="0">
                <a:solidFill>
                  <a:schemeClr val="bg1"/>
                </a:solidFill>
              </a:rPr>
              <a:t> Skills</a:t>
            </a:r>
          </a:p>
          <a:p>
            <a:pPr algn="ctr"/>
            <a:r>
              <a:rPr lang="en-US" dirty="0" smtClean="0">
                <a:solidFill>
                  <a:schemeClr val="bg1"/>
                </a:solidFill>
              </a:rPr>
              <a:t>(3)</a:t>
            </a:r>
          </a:p>
        </p:txBody>
      </p:sp>
      <p:sp>
        <p:nvSpPr>
          <p:cNvPr id="30" name="TextBox 29"/>
          <p:cNvSpPr txBox="1"/>
          <p:nvPr/>
        </p:nvSpPr>
        <p:spPr>
          <a:xfrm>
            <a:off x="1154204" y="4165092"/>
            <a:ext cx="1049350" cy="1200329"/>
          </a:xfrm>
          <a:prstGeom prst="rect">
            <a:avLst/>
          </a:prstGeom>
          <a:noFill/>
        </p:spPr>
        <p:txBody>
          <a:bodyPr wrap="square" rtlCol="0">
            <a:spAutoFit/>
          </a:bodyPr>
          <a:lstStyle/>
          <a:p>
            <a:pPr algn="ctr"/>
            <a:r>
              <a:rPr lang="en-US" dirty="0" smtClean="0">
                <a:solidFill>
                  <a:schemeClr val="bg1"/>
                </a:solidFill>
              </a:rPr>
              <a:t>Inquiry Based Learning</a:t>
            </a:r>
          </a:p>
          <a:p>
            <a:pPr algn="ctr"/>
            <a:r>
              <a:rPr lang="en-US" dirty="0" smtClean="0">
                <a:solidFill>
                  <a:schemeClr val="bg1"/>
                </a:solidFill>
              </a:rPr>
              <a:t>(1,4)</a:t>
            </a:r>
            <a:endParaRPr lang="en-US" dirty="0">
              <a:solidFill>
                <a:schemeClr val="bg1"/>
              </a:solidFill>
            </a:endParaRPr>
          </a:p>
        </p:txBody>
      </p:sp>
      <p:sp>
        <p:nvSpPr>
          <p:cNvPr id="46" name="TextBox 45"/>
          <p:cNvSpPr txBox="1"/>
          <p:nvPr/>
        </p:nvSpPr>
        <p:spPr>
          <a:xfrm>
            <a:off x="4618990" y="4161895"/>
            <a:ext cx="1241044" cy="1477328"/>
          </a:xfrm>
          <a:prstGeom prst="rect">
            <a:avLst/>
          </a:prstGeom>
          <a:noFill/>
        </p:spPr>
        <p:txBody>
          <a:bodyPr wrap="none" rtlCol="0">
            <a:spAutoFit/>
          </a:bodyPr>
          <a:lstStyle/>
          <a:p>
            <a:pPr algn="ctr"/>
            <a:r>
              <a:rPr lang="en-US" dirty="0" smtClean="0">
                <a:solidFill>
                  <a:schemeClr val="bg1"/>
                </a:solidFill>
              </a:rPr>
              <a:t>Observing </a:t>
            </a:r>
          </a:p>
          <a:p>
            <a:pPr algn="ctr"/>
            <a:r>
              <a:rPr lang="en-US" dirty="0" smtClean="0">
                <a:solidFill>
                  <a:schemeClr val="bg1"/>
                </a:solidFill>
              </a:rPr>
              <a:t>Sports and </a:t>
            </a:r>
          </a:p>
          <a:p>
            <a:pPr algn="ctr"/>
            <a:r>
              <a:rPr lang="en-US" dirty="0" smtClean="0">
                <a:solidFill>
                  <a:schemeClr val="bg1"/>
                </a:solidFill>
              </a:rPr>
              <a:t>Collecting </a:t>
            </a:r>
            <a:endParaRPr lang="en-US" dirty="0">
              <a:solidFill>
                <a:schemeClr val="bg1"/>
              </a:solidFill>
            </a:endParaRPr>
          </a:p>
          <a:p>
            <a:pPr algn="ctr"/>
            <a:r>
              <a:rPr lang="en-US" dirty="0" smtClean="0">
                <a:solidFill>
                  <a:schemeClr val="bg1"/>
                </a:solidFill>
              </a:rPr>
              <a:t>Data </a:t>
            </a:r>
          </a:p>
          <a:p>
            <a:pPr algn="ctr"/>
            <a:r>
              <a:rPr lang="en-US" dirty="0" smtClean="0">
                <a:solidFill>
                  <a:schemeClr val="bg1"/>
                </a:solidFill>
              </a:rPr>
              <a:t>(4, 6)</a:t>
            </a:r>
            <a:endParaRPr lang="en-US" dirty="0">
              <a:solidFill>
                <a:schemeClr val="bg1"/>
              </a:solidFill>
            </a:endParaRPr>
          </a:p>
        </p:txBody>
      </p:sp>
      <p:sp>
        <p:nvSpPr>
          <p:cNvPr id="2" name="Rectangle 1"/>
          <p:cNvSpPr/>
          <p:nvPr/>
        </p:nvSpPr>
        <p:spPr>
          <a:xfrm>
            <a:off x="6992910" y="886968"/>
            <a:ext cx="5088190" cy="3139321"/>
          </a:xfrm>
          <a:prstGeom prst="rect">
            <a:avLst/>
          </a:prstGeom>
        </p:spPr>
        <p:txBody>
          <a:bodyPr wrap="square">
            <a:spAutoFit/>
          </a:bodyPr>
          <a:lstStyle/>
          <a:p>
            <a:r>
              <a:rPr lang="en-US" u="sng" dirty="0" smtClean="0"/>
              <a:t>NGSS Framework</a:t>
            </a:r>
            <a:r>
              <a:rPr lang="en-US" dirty="0" smtClean="0"/>
              <a:t>:</a:t>
            </a:r>
          </a:p>
          <a:p>
            <a:endParaRPr lang="en-US" dirty="0" smtClean="0"/>
          </a:p>
          <a:p>
            <a:r>
              <a:rPr lang="en-US" dirty="0" smtClean="0"/>
              <a:t>1</a:t>
            </a:r>
            <a:r>
              <a:rPr lang="en-US" dirty="0"/>
              <a:t>. Asking questions and defining problems</a:t>
            </a:r>
          </a:p>
          <a:p>
            <a:r>
              <a:rPr lang="en-US" dirty="0"/>
              <a:t>2. Developing and using models </a:t>
            </a:r>
          </a:p>
          <a:p>
            <a:r>
              <a:rPr lang="en-US" dirty="0"/>
              <a:t>3. Planning and carrying out investigations </a:t>
            </a:r>
          </a:p>
          <a:p>
            <a:r>
              <a:rPr lang="en-US" dirty="0"/>
              <a:t>4. Analyzing and interpreting data </a:t>
            </a:r>
          </a:p>
          <a:p>
            <a:r>
              <a:rPr lang="en-US" dirty="0"/>
              <a:t>5. Using mathematics and computational thinking </a:t>
            </a:r>
          </a:p>
          <a:p>
            <a:r>
              <a:rPr lang="en-US" dirty="0"/>
              <a:t>6. Constructing explanations and designing solutions </a:t>
            </a:r>
          </a:p>
          <a:p>
            <a:r>
              <a:rPr lang="en-US" dirty="0"/>
              <a:t>7. Engaging in argument from evidence </a:t>
            </a:r>
          </a:p>
          <a:p>
            <a:r>
              <a:rPr lang="en-US" dirty="0"/>
              <a:t>8. Obtaining, evaluating, and communicating </a:t>
            </a:r>
            <a:r>
              <a:rPr lang="en-US" dirty="0" smtClean="0"/>
              <a:t>  </a:t>
            </a:r>
          </a:p>
          <a:p>
            <a:r>
              <a:rPr lang="en-US" dirty="0"/>
              <a:t> </a:t>
            </a:r>
            <a:r>
              <a:rPr lang="en-US" dirty="0" smtClean="0"/>
              <a:t>    information</a:t>
            </a:r>
            <a:endParaRPr lang="en-US" dirty="0"/>
          </a:p>
        </p:txBody>
      </p:sp>
      <p:pic>
        <p:nvPicPr>
          <p:cNvPr id="36" name="Picture 35"/>
          <p:cNvPicPr>
            <a:picLocks noChangeAspect="1"/>
          </p:cNvPicPr>
          <p:nvPr/>
        </p:nvPicPr>
        <p:blipFill>
          <a:blip r:embed="rId2"/>
          <a:stretch>
            <a:fillRect/>
          </a:stretch>
        </p:blipFill>
        <p:spPr>
          <a:xfrm>
            <a:off x="9196660" y="4134295"/>
            <a:ext cx="1355516" cy="2060603"/>
          </a:xfrm>
          <a:prstGeom prst="rect">
            <a:avLst/>
          </a:prstGeom>
        </p:spPr>
      </p:pic>
      <p:sp>
        <p:nvSpPr>
          <p:cNvPr id="37" name="Rectangle 36"/>
          <p:cNvSpPr/>
          <p:nvPr/>
        </p:nvSpPr>
        <p:spPr>
          <a:xfrm>
            <a:off x="7354824" y="6354073"/>
            <a:ext cx="4726276" cy="261610"/>
          </a:xfrm>
          <a:prstGeom prst="rect">
            <a:avLst/>
          </a:prstGeom>
        </p:spPr>
        <p:txBody>
          <a:bodyPr wrap="square">
            <a:spAutoFit/>
          </a:bodyPr>
          <a:lstStyle/>
          <a:p>
            <a:pPr algn="ctr"/>
            <a:r>
              <a:rPr lang="en-US" sz="1100" dirty="0">
                <a:hlinkClick r:id="rId3"/>
              </a:rPr>
              <a:t>http://</a:t>
            </a:r>
            <a:r>
              <a:rPr lang="en-US" sz="1100" dirty="0" smtClean="0">
                <a:hlinkClick r:id="rId3"/>
              </a:rPr>
              <a:t>www.amazon.com/Order-Out-Chaos-Ilya-Prigogine/dp/0553343637</a:t>
            </a:r>
            <a:r>
              <a:rPr lang="en-US" sz="1100" dirty="0" smtClean="0"/>
              <a:t> </a:t>
            </a:r>
            <a:endParaRPr lang="en-US" sz="1100" dirty="0"/>
          </a:p>
        </p:txBody>
      </p:sp>
    </p:spTree>
    <p:extLst>
      <p:ext uri="{BB962C8B-B14F-4D97-AF65-F5344CB8AC3E}">
        <p14:creationId xmlns:p14="http://schemas.microsoft.com/office/powerpoint/2010/main" val="9816268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0" y="2403132"/>
            <a:ext cx="1869542" cy="999946"/>
          </a:xfrm>
        </p:spPr>
        <p:txBody>
          <a:bodyPr>
            <a:normAutofit fontScale="90000"/>
          </a:bodyPr>
          <a:lstStyle/>
          <a:p>
            <a:r>
              <a:rPr lang="en-US" b="1" dirty="0" smtClean="0"/>
              <a:t>Course Delivery</a:t>
            </a:r>
            <a:endParaRPr lang="en-US" b="1" dirty="0"/>
          </a:p>
        </p:txBody>
      </p:sp>
      <p:graphicFrame>
        <p:nvGraphicFramePr>
          <p:cNvPr id="6" name="Content Placeholder 5"/>
          <p:cNvGraphicFramePr>
            <a:graphicFrameLocks noGrp="1"/>
          </p:cNvGraphicFramePr>
          <p:nvPr>
            <p:ph idx="4294967295"/>
            <p:extLst/>
          </p:nvPr>
        </p:nvGraphicFramePr>
        <p:xfrm>
          <a:off x="942681" y="235670"/>
          <a:ext cx="11249320" cy="637785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1550874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 of students taking this </a:t>
            </a:r>
            <a:r>
              <a:rPr lang="en-US" dirty="0" smtClean="0"/>
              <a:t>course</a:t>
            </a:r>
            <a:endParaRPr lang="en-US" dirty="0"/>
          </a:p>
        </p:txBody>
      </p:sp>
      <p:sp>
        <p:nvSpPr>
          <p:cNvPr id="3" name="Content Placeholder 2"/>
          <p:cNvSpPr>
            <a:spLocks noGrp="1"/>
          </p:cNvSpPr>
          <p:nvPr>
            <p:ph idx="1"/>
          </p:nvPr>
        </p:nvSpPr>
        <p:spPr/>
        <p:txBody>
          <a:bodyPr>
            <a:normAutofit lnSpcReduction="10000"/>
          </a:bodyPr>
          <a:lstStyle/>
          <a:p>
            <a:pPr>
              <a:lnSpc>
                <a:spcPct val="150000"/>
              </a:lnSpc>
            </a:pPr>
            <a:r>
              <a:rPr lang="en-US" dirty="0" smtClean="0"/>
              <a:t>What </a:t>
            </a:r>
            <a:r>
              <a:rPr lang="en-US" dirty="0"/>
              <a:t>will they do after finishing this </a:t>
            </a:r>
            <a:r>
              <a:rPr lang="en-US" dirty="0" smtClean="0"/>
              <a:t>course (at CTY)?</a:t>
            </a:r>
          </a:p>
          <a:p>
            <a:pPr lvl="1">
              <a:lnSpc>
                <a:spcPct val="150000"/>
              </a:lnSpc>
            </a:pPr>
            <a:r>
              <a:rPr lang="en-US" dirty="0" smtClean="0"/>
              <a:t>May take </a:t>
            </a:r>
          </a:p>
          <a:p>
            <a:pPr lvl="2">
              <a:lnSpc>
                <a:spcPct val="150000"/>
              </a:lnSpc>
            </a:pPr>
            <a:r>
              <a:rPr lang="en-US" dirty="0" smtClean="0"/>
              <a:t>Introduction </a:t>
            </a:r>
            <a:r>
              <a:rPr lang="en-US" dirty="0"/>
              <a:t>to </a:t>
            </a:r>
            <a:r>
              <a:rPr lang="en-US" dirty="0" smtClean="0"/>
              <a:t>Astronomy” next year with more background in Algebra</a:t>
            </a:r>
          </a:p>
          <a:p>
            <a:pPr lvl="2">
              <a:lnSpc>
                <a:spcPct val="150000"/>
              </a:lnSpc>
            </a:pPr>
            <a:r>
              <a:rPr lang="en-US" dirty="0"/>
              <a:t>Principles of Engineering </a:t>
            </a:r>
            <a:r>
              <a:rPr lang="en-US" dirty="0" smtClean="0"/>
              <a:t>Design, </a:t>
            </a:r>
            <a:r>
              <a:rPr lang="en-US" dirty="0" err="1" smtClean="0"/>
              <a:t>etc</a:t>
            </a:r>
            <a:endParaRPr lang="en-US" dirty="0" smtClean="0"/>
          </a:p>
          <a:p>
            <a:pPr lvl="1">
              <a:lnSpc>
                <a:spcPct val="150000"/>
              </a:lnSpc>
            </a:pPr>
            <a:r>
              <a:rPr lang="en-US" dirty="0" smtClean="0"/>
              <a:t>Those </a:t>
            </a:r>
            <a:r>
              <a:rPr lang="en-US" dirty="0"/>
              <a:t>who qualify for </a:t>
            </a:r>
            <a:r>
              <a:rPr lang="en-US" dirty="0" smtClean="0"/>
              <a:t>Intensive Studies or IS </a:t>
            </a:r>
            <a:r>
              <a:rPr lang="en-US" dirty="0"/>
              <a:t>courses may take </a:t>
            </a:r>
            <a:endParaRPr lang="en-US" dirty="0" smtClean="0"/>
          </a:p>
          <a:p>
            <a:pPr lvl="2">
              <a:lnSpc>
                <a:spcPct val="150000"/>
              </a:lnSpc>
            </a:pPr>
            <a:r>
              <a:rPr lang="en-US" dirty="0" smtClean="0"/>
              <a:t>Fast-paced High School Physics</a:t>
            </a:r>
          </a:p>
          <a:p>
            <a:pPr lvl="2">
              <a:lnSpc>
                <a:spcPct val="150000"/>
              </a:lnSpc>
            </a:pPr>
            <a:r>
              <a:rPr lang="en-US" dirty="0" smtClean="0"/>
              <a:t>Special Relativity</a:t>
            </a:r>
          </a:p>
          <a:p>
            <a:pPr lvl="2">
              <a:lnSpc>
                <a:spcPct val="150000"/>
              </a:lnSpc>
            </a:pPr>
            <a:r>
              <a:rPr lang="en-US" dirty="0" smtClean="0"/>
              <a:t>Astrophysics, </a:t>
            </a:r>
            <a:r>
              <a:rPr lang="en-US" dirty="0" err="1" smtClean="0"/>
              <a:t>etc</a:t>
            </a:r>
            <a:endParaRPr lang="en-US" dirty="0" smtClean="0"/>
          </a:p>
          <a:p>
            <a:pPr lvl="2">
              <a:lnSpc>
                <a:spcPct val="150000"/>
              </a:lnSpc>
            </a:pPr>
            <a:endParaRPr lang="en-US" dirty="0"/>
          </a:p>
        </p:txBody>
      </p:sp>
      <p:sp>
        <p:nvSpPr>
          <p:cNvPr id="5" name="TextBox 4"/>
          <p:cNvSpPr txBox="1"/>
          <p:nvPr/>
        </p:nvSpPr>
        <p:spPr>
          <a:xfrm>
            <a:off x="9667783" y="639192"/>
            <a:ext cx="1748492" cy="369332"/>
          </a:xfrm>
          <a:prstGeom prst="rect">
            <a:avLst/>
          </a:prstGeom>
          <a:noFill/>
        </p:spPr>
        <p:txBody>
          <a:bodyPr wrap="none" rtlCol="0">
            <a:spAutoFit/>
          </a:bodyPr>
          <a:lstStyle/>
          <a:p>
            <a:r>
              <a:rPr lang="en-US" dirty="0" smtClean="0">
                <a:solidFill>
                  <a:srgbClr val="FF0000"/>
                </a:solidFill>
              </a:rPr>
              <a:t>Move to the end</a:t>
            </a:r>
            <a:endParaRPr lang="en-US" dirty="0">
              <a:solidFill>
                <a:srgbClr val="FF0000"/>
              </a:solidFill>
            </a:endParaRPr>
          </a:p>
        </p:txBody>
      </p:sp>
    </p:spTree>
    <p:extLst>
      <p:ext uri="{BB962C8B-B14F-4D97-AF65-F5344CB8AC3E}">
        <p14:creationId xmlns:p14="http://schemas.microsoft.com/office/powerpoint/2010/main" val="146293153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Teaching Material For Participants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We provide </a:t>
            </a:r>
            <a:r>
              <a:rPr lang="en-US" dirty="0"/>
              <a:t>suggestions on </a:t>
            </a:r>
            <a:r>
              <a:rPr lang="en-US" dirty="0" smtClean="0"/>
              <a:t>some teaching material here.</a:t>
            </a:r>
          </a:p>
          <a:p>
            <a:r>
              <a:rPr lang="en-US" dirty="0" err="1" smtClean="0"/>
              <a:t>Vassilov</a:t>
            </a:r>
            <a:r>
              <a:rPr lang="en-US" dirty="0" smtClean="0"/>
              <a:t> book</a:t>
            </a:r>
          </a:p>
          <a:p>
            <a:r>
              <a:rPr lang="en-US" dirty="0"/>
              <a:t>A collection of many videos with physics </a:t>
            </a:r>
            <a:r>
              <a:rPr lang="en-US" dirty="0" smtClean="0"/>
              <a:t>explanations of Golf, </a:t>
            </a:r>
            <a:r>
              <a:rPr lang="en-US" u="sng" dirty="0">
                <a:hlinkClick r:id="rId2"/>
              </a:rPr>
              <a:t>http://nbclearn.com/science-of-golf</a:t>
            </a:r>
            <a:r>
              <a:rPr lang="en-US" dirty="0"/>
              <a:t> </a:t>
            </a:r>
            <a:endParaRPr lang="en-US" dirty="0" smtClean="0"/>
          </a:p>
          <a:p>
            <a:r>
              <a:rPr lang="en-US" dirty="0"/>
              <a:t>Science and Engineering of the 2014 Olympic Winter </a:t>
            </a:r>
            <a:r>
              <a:rPr lang="en-US" dirty="0" smtClean="0"/>
              <a:t>Games, </a:t>
            </a:r>
            <a:r>
              <a:rPr lang="en-US" dirty="0" smtClean="0">
                <a:hlinkClick r:id="rId3"/>
              </a:rPr>
              <a:t>http</a:t>
            </a:r>
            <a:r>
              <a:rPr lang="en-US" dirty="0">
                <a:hlinkClick r:id="rId3"/>
              </a:rPr>
              <a:t>://</a:t>
            </a:r>
            <a:r>
              <a:rPr lang="en-US" dirty="0" smtClean="0">
                <a:hlinkClick r:id="rId3"/>
              </a:rPr>
              <a:t>nbclearn.com/science-and-engineering-of-the-2014-olympic-winter-games</a:t>
            </a:r>
            <a:r>
              <a:rPr lang="en-US" dirty="0" smtClean="0"/>
              <a:t>  </a:t>
            </a:r>
          </a:p>
          <a:p>
            <a:r>
              <a:rPr lang="en-US" dirty="0"/>
              <a:t>Science of NHL Hockey, </a:t>
            </a:r>
            <a:r>
              <a:rPr lang="en-US" dirty="0">
                <a:hlinkClick r:id="rId4"/>
              </a:rPr>
              <a:t>http://</a:t>
            </a:r>
            <a:r>
              <a:rPr lang="en-US" dirty="0" smtClean="0">
                <a:hlinkClick r:id="rId4"/>
              </a:rPr>
              <a:t>nbclearn.com/portal/site/learn/science-of-nhl-hockey</a:t>
            </a:r>
            <a:r>
              <a:rPr lang="en-US" dirty="0" smtClean="0"/>
              <a:t> </a:t>
            </a:r>
          </a:p>
          <a:p>
            <a:r>
              <a:rPr lang="en-US" dirty="0" smtClean="0"/>
              <a:t>Science of </a:t>
            </a:r>
            <a:r>
              <a:rPr lang="en-US" dirty="0"/>
              <a:t>NFL Football, </a:t>
            </a:r>
            <a:r>
              <a:rPr lang="en-US" dirty="0">
                <a:hlinkClick r:id="rId5"/>
              </a:rPr>
              <a:t>http://</a:t>
            </a:r>
            <a:r>
              <a:rPr lang="en-US" dirty="0" smtClean="0">
                <a:hlinkClick r:id="rId5"/>
              </a:rPr>
              <a:t>nbclearn.com/portal/site/learn/science-of-nfl-football</a:t>
            </a:r>
            <a:r>
              <a:rPr lang="en-US" dirty="0" smtClean="0"/>
              <a:t> </a:t>
            </a:r>
          </a:p>
        </p:txBody>
      </p:sp>
      <p:sp>
        <p:nvSpPr>
          <p:cNvPr id="4" name="TextBox 3"/>
          <p:cNvSpPr txBox="1"/>
          <p:nvPr/>
        </p:nvSpPr>
        <p:spPr>
          <a:xfrm flipH="1">
            <a:off x="10014200" y="1027906"/>
            <a:ext cx="1807409" cy="646331"/>
          </a:xfrm>
          <a:prstGeom prst="rect">
            <a:avLst/>
          </a:prstGeom>
          <a:noFill/>
        </p:spPr>
        <p:txBody>
          <a:bodyPr wrap="square" rtlCol="0">
            <a:spAutoFit/>
          </a:bodyPr>
          <a:lstStyle/>
          <a:p>
            <a:r>
              <a:rPr lang="en-US" i="1" dirty="0" smtClean="0">
                <a:solidFill>
                  <a:srgbClr val="FF0000"/>
                </a:solidFill>
              </a:rPr>
              <a:t>Work in progress</a:t>
            </a:r>
          </a:p>
          <a:p>
            <a:r>
              <a:rPr lang="en-US" i="1" dirty="0" smtClean="0">
                <a:solidFill>
                  <a:srgbClr val="FF0000"/>
                </a:solidFill>
              </a:rPr>
              <a:t>[Ali]</a:t>
            </a:r>
            <a:endParaRPr lang="en-US" i="1" dirty="0">
              <a:solidFill>
                <a:srgbClr val="FF0000"/>
              </a:solidFill>
            </a:endParaRPr>
          </a:p>
        </p:txBody>
      </p:sp>
    </p:spTree>
    <p:extLst>
      <p:ext uri="{BB962C8B-B14F-4D97-AF65-F5344CB8AC3E}">
        <p14:creationId xmlns:p14="http://schemas.microsoft.com/office/powerpoint/2010/main" val="142467028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endParaRPr lang="en-US"/>
          </a:p>
        </p:txBody>
      </p:sp>
      <p:sp>
        <p:nvSpPr>
          <p:cNvPr id="4" name="TextBox 3"/>
          <p:cNvSpPr txBox="1"/>
          <p:nvPr/>
        </p:nvSpPr>
        <p:spPr>
          <a:xfrm flipH="1">
            <a:off x="9109131" y="461697"/>
            <a:ext cx="1807409" cy="646331"/>
          </a:xfrm>
          <a:prstGeom prst="rect">
            <a:avLst/>
          </a:prstGeom>
          <a:noFill/>
        </p:spPr>
        <p:txBody>
          <a:bodyPr wrap="square" rtlCol="0">
            <a:spAutoFit/>
          </a:bodyPr>
          <a:lstStyle/>
          <a:p>
            <a:r>
              <a:rPr lang="en-US" i="1" dirty="0" smtClean="0">
                <a:solidFill>
                  <a:srgbClr val="FF0000"/>
                </a:solidFill>
              </a:rPr>
              <a:t>Work in progress</a:t>
            </a:r>
          </a:p>
          <a:p>
            <a:r>
              <a:rPr lang="en-US" i="1" dirty="0" smtClean="0">
                <a:solidFill>
                  <a:srgbClr val="FF0000"/>
                </a:solidFill>
              </a:rPr>
              <a:t>[Ali]</a:t>
            </a:r>
            <a:endParaRPr lang="en-US" i="1" dirty="0">
              <a:solidFill>
                <a:srgbClr val="FF0000"/>
              </a:solidFill>
            </a:endParaRPr>
          </a:p>
        </p:txBody>
      </p:sp>
    </p:spTree>
    <p:extLst>
      <p:ext uri="{BB962C8B-B14F-4D97-AF65-F5344CB8AC3E}">
        <p14:creationId xmlns:p14="http://schemas.microsoft.com/office/powerpoint/2010/main" val="175130816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History</a:t>
            </a:r>
            <a:endParaRPr lang="en-US" dirty="0"/>
          </a:p>
        </p:txBody>
      </p:sp>
      <p:sp>
        <p:nvSpPr>
          <p:cNvPr id="3" name="Content Placeholder 2"/>
          <p:cNvSpPr>
            <a:spLocks noGrp="1"/>
          </p:cNvSpPr>
          <p:nvPr>
            <p:ph idx="1"/>
          </p:nvPr>
        </p:nvSpPr>
        <p:spPr>
          <a:xfrm>
            <a:off x="838200" y="1569593"/>
            <a:ext cx="10515600" cy="4351338"/>
          </a:xfrm>
        </p:spPr>
        <p:txBody>
          <a:bodyPr>
            <a:normAutofit/>
          </a:bodyPr>
          <a:lstStyle/>
          <a:p>
            <a:pPr>
              <a:lnSpc>
                <a:spcPct val="150000"/>
              </a:lnSpc>
            </a:pPr>
            <a:r>
              <a:rPr lang="en-US" dirty="0" smtClean="0"/>
              <a:t>What is </a:t>
            </a:r>
            <a:r>
              <a:rPr lang="en-US" dirty="0" smtClean="0"/>
              <a:t>CTY? And PHSP?</a:t>
            </a:r>
            <a:endParaRPr lang="en-US" dirty="0" smtClean="0"/>
          </a:p>
          <a:p>
            <a:pPr>
              <a:lnSpc>
                <a:spcPct val="150000"/>
              </a:lnSpc>
            </a:pPr>
            <a:r>
              <a:rPr lang="en-US" dirty="0" smtClean="0"/>
              <a:t>A total of 12 groups (3 years) offered to date</a:t>
            </a:r>
          </a:p>
          <a:p>
            <a:pPr>
              <a:lnSpc>
                <a:spcPct val="150000"/>
              </a:lnSpc>
            </a:pPr>
            <a:r>
              <a:rPr lang="en-US" dirty="0" smtClean="0"/>
              <a:t>5 hours class + 2 hour tutorial sessions per day, 5 days a week</a:t>
            </a:r>
          </a:p>
          <a:p>
            <a:pPr>
              <a:lnSpc>
                <a:spcPct val="150000"/>
              </a:lnSpc>
            </a:pPr>
            <a:r>
              <a:rPr lang="en-US" dirty="0" smtClean="0"/>
              <a:t>Grades 7-10 students with minimal math background </a:t>
            </a:r>
          </a:p>
        </p:txBody>
      </p:sp>
    </p:spTree>
    <p:extLst>
      <p:ext uri="{BB962C8B-B14F-4D97-AF65-F5344CB8AC3E}">
        <p14:creationId xmlns:p14="http://schemas.microsoft.com/office/powerpoint/2010/main" val="106854775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11352" y="2440813"/>
            <a:ext cx="10515600" cy="1325563"/>
          </a:xfrm>
        </p:spPr>
        <p:txBody>
          <a:bodyPr/>
          <a:lstStyle/>
          <a:p>
            <a:pPr algn="ctr"/>
            <a:r>
              <a:rPr lang="en-US" dirty="0" smtClean="0"/>
              <a:t>Appendix</a:t>
            </a:r>
            <a:endParaRPr lang="en-US" dirty="0"/>
          </a:p>
        </p:txBody>
      </p:sp>
    </p:spTree>
    <p:extLst>
      <p:ext uri="{BB962C8B-B14F-4D97-AF65-F5344CB8AC3E}">
        <p14:creationId xmlns:p14="http://schemas.microsoft.com/office/powerpoint/2010/main" val="103829914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Course Design Version 1 – Physics and Sports </a:t>
            </a:r>
          </a:p>
        </p:txBody>
      </p:sp>
      <p:sp>
        <p:nvSpPr>
          <p:cNvPr id="3" name="Content Placeholder 2"/>
          <p:cNvSpPr>
            <a:spLocks noGrp="1"/>
          </p:cNvSpPr>
          <p:nvPr>
            <p:ph idx="1"/>
          </p:nvPr>
        </p:nvSpPr>
        <p:spPr/>
        <p:txBody>
          <a:bodyPr>
            <a:normAutofit fontScale="92500" lnSpcReduction="10000"/>
          </a:bodyPr>
          <a:lstStyle/>
          <a:p>
            <a:r>
              <a:rPr lang="en-US" dirty="0"/>
              <a:t>There are two ways to teach this course and hence there are two versions of the syllabus. The first is to cover the core physics topics in the standard order and to use sports as examples. In principle it is possible to use just one sport, say baseball, to teach almost all the basic physics topics. However the blend of many sports will make the course more appealing to students of different backgrounds and tastes. Also, use of multiple sports to teach the same topic will result in reinforcement and a chance for student to rethink the basic physics involved and to apply it to new situations. Any standard physics text can be used for this purpose, for example Physics by </a:t>
            </a:r>
            <a:r>
              <a:rPr lang="en-US" dirty="0" err="1"/>
              <a:t>Cutnell</a:t>
            </a:r>
            <a:r>
              <a:rPr lang="en-US" dirty="0"/>
              <a:t>, 9</a:t>
            </a:r>
            <a:r>
              <a:rPr lang="en-US" baseline="30000" dirty="0"/>
              <a:t>th</a:t>
            </a:r>
            <a:r>
              <a:rPr lang="en-US" dirty="0"/>
              <a:t> ed. </a:t>
            </a:r>
            <a:r>
              <a:rPr lang="en-US" u="sng" dirty="0">
                <a:hlinkClick r:id="rId2"/>
              </a:rPr>
              <a:t>http://www.amazon.com/Physics-9th-John-D-Cutnell/dp/0470879521/ref=sr_1_1?s=books&amp;ie=UTF8&amp;qid=1414444688&amp;sr=1-1&amp;keywords=Physics+by+Cutnell</a:t>
            </a:r>
            <a:r>
              <a:rPr lang="en-US" dirty="0"/>
              <a:t>  </a:t>
            </a:r>
          </a:p>
        </p:txBody>
      </p:sp>
    </p:spTree>
    <p:extLst>
      <p:ext uri="{BB962C8B-B14F-4D97-AF65-F5344CB8AC3E}">
        <p14:creationId xmlns:p14="http://schemas.microsoft.com/office/powerpoint/2010/main" val="187664905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nvPr>
        </p:nvGraphicFramePr>
        <p:xfrm>
          <a:off x="385895" y="746619"/>
          <a:ext cx="11333526" cy="5721293"/>
        </p:xfrm>
        <a:graphic>
          <a:graphicData uri="http://schemas.openxmlformats.org/drawingml/2006/table">
            <a:tbl>
              <a:tblPr firstRow="1" firstCol="1" bandRow="1">
                <a:tableStyleId>{5C22544A-7EE6-4342-B048-85BDC9FD1C3A}</a:tableStyleId>
              </a:tblPr>
              <a:tblGrid>
                <a:gridCol w="4195161">
                  <a:extLst>
                    <a:ext uri="{9D8B030D-6E8A-4147-A177-3AD203B41FA5}">
                      <a16:colId xmlns:a16="http://schemas.microsoft.com/office/drawing/2014/main" val="20000"/>
                    </a:ext>
                  </a:extLst>
                </a:gridCol>
                <a:gridCol w="7138365">
                  <a:extLst>
                    <a:ext uri="{9D8B030D-6E8A-4147-A177-3AD203B41FA5}">
                      <a16:colId xmlns:a16="http://schemas.microsoft.com/office/drawing/2014/main" val="20001"/>
                    </a:ext>
                  </a:extLst>
                </a:gridCol>
              </a:tblGrid>
              <a:tr h="602241">
                <a:tc>
                  <a:txBody>
                    <a:bodyPr/>
                    <a:lstStyle/>
                    <a:p>
                      <a:pPr marL="0" marR="0">
                        <a:spcBef>
                          <a:spcPts val="0"/>
                        </a:spcBef>
                        <a:spcAft>
                          <a:spcPts val="0"/>
                        </a:spcAft>
                      </a:pPr>
                      <a:r>
                        <a:rPr lang="en-US" sz="1600" b="1" u="sng" dirty="0">
                          <a:effectLst/>
                        </a:rPr>
                        <a:t>Physics topics to be covered</a:t>
                      </a:r>
                      <a:endParaRPr lang="en-US" sz="1600" b="1" u="sng"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1" u="sng" dirty="0">
                          <a:effectLst/>
                        </a:rPr>
                        <a:t>Some of the famous sports where concepts can be applied and for which literature is available</a:t>
                      </a:r>
                      <a:endParaRPr lang="en-US" sz="1600" b="1" u="sng"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903362">
                <a:tc>
                  <a:txBody>
                    <a:bodyPr/>
                    <a:lstStyle/>
                    <a:p>
                      <a:pPr marL="0" marR="0">
                        <a:spcBef>
                          <a:spcPts val="0"/>
                        </a:spcBef>
                        <a:spcAft>
                          <a:spcPts val="0"/>
                        </a:spcAft>
                      </a:pPr>
                      <a:r>
                        <a:rPr lang="en-US" sz="1600" b="0" dirty="0">
                          <a:effectLst/>
                        </a:rPr>
                        <a:t>Introduction and Mathematical Concepts, Units, Dimensional Analysis, Significant Figures</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0">
                          <a:effectLst/>
                        </a:rPr>
                        <a:t>Discuss sizes of sports fields, balls, rackets (Baseball, Bowling, etc)</a:t>
                      </a:r>
                      <a:endParaRPr lang="en-US" sz="16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r h="301121">
                <a:tc>
                  <a:txBody>
                    <a:bodyPr/>
                    <a:lstStyle/>
                    <a:p>
                      <a:pPr marL="0" marR="0">
                        <a:spcBef>
                          <a:spcPts val="0"/>
                        </a:spcBef>
                        <a:spcAft>
                          <a:spcPts val="0"/>
                        </a:spcAft>
                      </a:pPr>
                      <a:r>
                        <a:rPr lang="en-US" sz="1600" b="0" dirty="0">
                          <a:effectLst/>
                        </a:rPr>
                        <a:t>Kinematics in One Dimension</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0">
                          <a:effectLst/>
                        </a:rPr>
                        <a:t>Bowling</a:t>
                      </a:r>
                      <a:endParaRPr lang="en-US" sz="16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2"/>
                  </a:ext>
                </a:extLst>
              </a:tr>
              <a:tr h="301121">
                <a:tc>
                  <a:txBody>
                    <a:bodyPr/>
                    <a:lstStyle/>
                    <a:p>
                      <a:pPr marL="0" marR="0">
                        <a:spcBef>
                          <a:spcPts val="0"/>
                        </a:spcBef>
                        <a:spcAft>
                          <a:spcPts val="0"/>
                        </a:spcAft>
                      </a:pPr>
                      <a:r>
                        <a:rPr lang="en-US" sz="1600" b="0" dirty="0">
                          <a:effectLst/>
                        </a:rPr>
                        <a:t>Kinematics in Two Dimensions</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0">
                          <a:effectLst/>
                        </a:rPr>
                        <a:t>Archery, Baseball and Cricket, Bowling, Basketball, Golf</a:t>
                      </a:r>
                      <a:endParaRPr lang="en-US" sz="16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3"/>
                  </a:ext>
                </a:extLst>
              </a:tr>
              <a:tr h="602241">
                <a:tc>
                  <a:txBody>
                    <a:bodyPr/>
                    <a:lstStyle/>
                    <a:p>
                      <a:pPr marL="0" marR="0">
                        <a:spcBef>
                          <a:spcPts val="0"/>
                        </a:spcBef>
                        <a:spcAft>
                          <a:spcPts val="0"/>
                        </a:spcAft>
                      </a:pPr>
                      <a:r>
                        <a:rPr lang="en-US" sz="1600" b="0" dirty="0">
                          <a:effectLst/>
                        </a:rPr>
                        <a:t>Forces And Newton’s Laws of Motion</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0" dirty="0">
                          <a:effectLst/>
                        </a:rPr>
                        <a:t>Football (American), Rugby, Soccer, Basketball, Billiards and Pool, Design of sport shoes</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4"/>
                  </a:ext>
                </a:extLst>
              </a:tr>
              <a:tr h="602241">
                <a:tc>
                  <a:txBody>
                    <a:bodyPr/>
                    <a:lstStyle/>
                    <a:p>
                      <a:pPr marL="0" marR="0">
                        <a:spcBef>
                          <a:spcPts val="0"/>
                        </a:spcBef>
                        <a:spcAft>
                          <a:spcPts val="0"/>
                        </a:spcAft>
                      </a:pPr>
                      <a:r>
                        <a:rPr lang="en-US" sz="1600" b="0">
                          <a:effectLst/>
                        </a:rPr>
                        <a:t>Dynamics of Uniform Circular Motion</a:t>
                      </a:r>
                      <a:endParaRPr lang="en-US" sz="16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0" dirty="0">
                          <a:effectLst/>
                        </a:rPr>
                        <a:t>Football (American), Rugby, and Soccer</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5"/>
                  </a:ext>
                </a:extLst>
              </a:tr>
              <a:tr h="602241">
                <a:tc>
                  <a:txBody>
                    <a:bodyPr/>
                    <a:lstStyle/>
                    <a:p>
                      <a:pPr marL="0" marR="0">
                        <a:spcBef>
                          <a:spcPts val="0"/>
                        </a:spcBef>
                        <a:spcAft>
                          <a:spcPts val="0"/>
                        </a:spcAft>
                      </a:pPr>
                      <a:r>
                        <a:rPr lang="en-US" sz="1600" b="0">
                          <a:effectLst/>
                        </a:rPr>
                        <a:t>Work and Energy</a:t>
                      </a:r>
                      <a:endParaRPr lang="en-US" sz="16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0" dirty="0">
                          <a:effectLst/>
                        </a:rPr>
                        <a:t>Football (American), Rugby, and Soccer, Winter Sports and Hockey, Billiards and Pool</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6"/>
                  </a:ext>
                </a:extLst>
              </a:tr>
              <a:tr h="301121">
                <a:tc>
                  <a:txBody>
                    <a:bodyPr/>
                    <a:lstStyle/>
                    <a:p>
                      <a:pPr marL="0" marR="0">
                        <a:spcBef>
                          <a:spcPts val="0"/>
                        </a:spcBef>
                        <a:spcAft>
                          <a:spcPts val="0"/>
                        </a:spcAft>
                      </a:pPr>
                      <a:r>
                        <a:rPr lang="en-US" sz="1600" b="0">
                          <a:effectLst/>
                        </a:rPr>
                        <a:t>Impulse and Momentum</a:t>
                      </a:r>
                      <a:endParaRPr lang="en-US" sz="16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0" dirty="0">
                          <a:effectLst/>
                        </a:rPr>
                        <a:t>Tennis and Racket Sports, Basketball</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7"/>
                  </a:ext>
                </a:extLst>
              </a:tr>
              <a:tr h="301121">
                <a:tc>
                  <a:txBody>
                    <a:bodyPr/>
                    <a:lstStyle/>
                    <a:p>
                      <a:pPr marL="0" marR="0">
                        <a:spcBef>
                          <a:spcPts val="0"/>
                        </a:spcBef>
                        <a:spcAft>
                          <a:spcPts val="0"/>
                        </a:spcAft>
                      </a:pPr>
                      <a:r>
                        <a:rPr lang="en-US" sz="1600" b="0">
                          <a:effectLst/>
                        </a:rPr>
                        <a:t>Rotational Kinematics</a:t>
                      </a:r>
                      <a:endParaRPr lang="en-US" sz="16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0" dirty="0">
                          <a:effectLst/>
                        </a:rPr>
                        <a:t>Cycling and Bicycles, Gymnastics</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8"/>
                  </a:ext>
                </a:extLst>
              </a:tr>
              <a:tr h="301121">
                <a:tc>
                  <a:txBody>
                    <a:bodyPr/>
                    <a:lstStyle/>
                    <a:p>
                      <a:pPr marL="0" marR="0">
                        <a:spcBef>
                          <a:spcPts val="0"/>
                        </a:spcBef>
                        <a:spcAft>
                          <a:spcPts val="0"/>
                        </a:spcAft>
                      </a:pPr>
                      <a:r>
                        <a:rPr lang="en-US" sz="1600" b="0">
                          <a:effectLst/>
                        </a:rPr>
                        <a:t>Rotational Dynamics</a:t>
                      </a:r>
                      <a:endParaRPr lang="en-US" sz="16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0" dirty="0">
                          <a:effectLst/>
                        </a:rPr>
                        <a:t>Cycling and Bicycles, Gymnastics</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09"/>
                  </a:ext>
                </a:extLst>
              </a:tr>
              <a:tr h="301121">
                <a:tc>
                  <a:txBody>
                    <a:bodyPr/>
                    <a:lstStyle/>
                    <a:p>
                      <a:pPr marL="0" marR="0">
                        <a:spcBef>
                          <a:spcPts val="0"/>
                        </a:spcBef>
                        <a:spcAft>
                          <a:spcPts val="0"/>
                        </a:spcAft>
                      </a:pPr>
                      <a:r>
                        <a:rPr lang="en-US" sz="1600" b="0">
                          <a:effectLst/>
                        </a:rPr>
                        <a:t>Fluids </a:t>
                      </a:r>
                      <a:endParaRPr lang="en-US" sz="16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0" dirty="0">
                          <a:effectLst/>
                        </a:rPr>
                        <a:t>Water Sports, gliding </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10"/>
                  </a:ext>
                </a:extLst>
              </a:tr>
              <a:tr h="602241">
                <a:tc>
                  <a:txBody>
                    <a:bodyPr/>
                    <a:lstStyle/>
                    <a:p>
                      <a:pPr marL="0" marR="0">
                        <a:spcBef>
                          <a:spcPts val="0"/>
                        </a:spcBef>
                        <a:spcAft>
                          <a:spcPts val="0"/>
                        </a:spcAft>
                      </a:pPr>
                      <a:r>
                        <a:rPr lang="en-US" sz="1600" b="0">
                          <a:effectLst/>
                        </a:rPr>
                        <a:t>Simple Harmonic Motion, Waves and Elasticity</a:t>
                      </a:r>
                      <a:endParaRPr lang="en-US" sz="1600" b="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tc>
                  <a:txBody>
                    <a:bodyPr/>
                    <a:lstStyle/>
                    <a:p>
                      <a:pPr marL="0" marR="0">
                        <a:spcBef>
                          <a:spcPts val="0"/>
                        </a:spcBef>
                        <a:spcAft>
                          <a:spcPts val="0"/>
                        </a:spcAft>
                      </a:pPr>
                      <a:r>
                        <a:rPr lang="en-US" sz="1600" b="0" dirty="0">
                          <a:effectLst/>
                        </a:rPr>
                        <a:t>Archery, Water Sports (Springboard diving), Baseball, Trampolines</a:t>
                      </a:r>
                      <a:endParaRPr lang="en-US" sz="1600" b="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10011"/>
                  </a:ext>
                </a:extLst>
              </a:tr>
            </a:tbl>
          </a:graphicData>
        </a:graphic>
      </p:graphicFrame>
      <p:sp>
        <p:nvSpPr>
          <p:cNvPr id="6" name="Rectangle 5"/>
          <p:cNvSpPr/>
          <p:nvPr/>
        </p:nvSpPr>
        <p:spPr>
          <a:xfrm>
            <a:off x="465904" y="157186"/>
            <a:ext cx="4095993" cy="369332"/>
          </a:xfrm>
          <a:prstGeom prst="rect">
            <a:avLst/>
          </a:prstGeom>
        </p:spPr>
        <p:txBody>
          <a:bodyPr wrap="none">
            <a:spAutoFit/>
          </a:bodyPr>
          <a:lstStyle/>
          <a:p>
            <a:r>
              <a:rPr lang="en-US" dirty="0">
                <a:latin typeface="Arial" panose="020B0604020202020204" pitchFamily="34" charset="0"/>
                <a:ea typeface="Times New Roman" panose="02020603050405020304" pitchFamily="18" charset="0"/>
                <a:cs typeface="Times New Roman" panose="02020603050405020304" pitchFamily="18" charset="0"/>
              </a:rPr>
              <a:t>The following table is one suggestion: </a:t>
            </a:r>
            <a:endParaRPr lang="en-US"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9723353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Course Design Version 2 – Sports and Physics</a:t>
            </a:r>
          </a:p>
        </p:txBody>
      </p:sp>
      <p:sp>
        <p:nvSpPr>
          <p:cNvPr id="3" name="Content Placeholder 2"/>
          <p:cNvSpPr>
            <a:spLocks noGrp="1"/>
          </p:cNvSpPr>
          <p:nvPr>
            <p:ph idx="1"/>
          </p:nvPr>
        </p:nvSpPr>
        <p:spPr/>
        <p:txBody>
          <a:bodyPr/>
          <a:lstStyle/>
          <a:p>
            <a:r>
              <a:rPr lang="en-US" dirty="0"/>
              <a:t>The other approach is to discuss different sports one by one and to cover physics topics for each, with increasing depth. This is a difficult approach and needs more preparation and planning on the part of the instructor. Above all, the instructor has to choose sports wisely so that all major physics topics are covered using the sports he or she is familiar with. This is the approach taken by David </a:t>
            </a:r>
            <a:r>
              <a:rPr lang="en-US" dirty="0" err="1"/>
              <a:t>Griffing</a:t>
            </a:r>
            <a:r>
              <a:rPr lang="en-US" dirty="0"/>
              <a:t> in his book, “The Dynamics of Sports,” 3</a:t>
            </a:r>
            <a:r>
              <a:rPr lang="en-US" baseline="30000" dirty="0"/>
              <a:t>rd</a:t>
            </a:r>
            <a:r>
              <a:rPr lang="en-US" dirty="0"/>
              <a:t> </a:t>
            </a:r>
            <a:r>
              <a:rPr lang="en-US" dirty="0" err="1"/>
              <a:t>ed</a:t>
            </a:r>
            <a:r>
              <a:rPr lang="en-US" dirty="0"/>
              <a:t>, 1984. </a:t>
            </a:r>
            <a:r>
              <a:rPr lang="en-US" u="sng" dirty="0">
                <a:hlinkClick r:id="rId2"/>
              </a:rPr>
              <a:t>http://www.amazon.com/dp/0961836512/ref=wl_it_dp_o_pC_nS_ttl?_encoding=UTF8&amp;colid=WKS9CWRPYCYF&amp;coliid=I1VS8ICC3R0468</a:t>
            </a:r>
            <a:r>
              <a:rPr lang="en-US" dirty="0"/>
              <a:t> </a:t>
            </a:r>
          </a:p>
          <a:p>
            <a:endParaRPr lang="en-US" dirty="0"/>
          </a:p>
        </p:txBody>
      </p:sp>
    </p:spTree>
    <p:extLst>
      <p:ext uri="{BB962C8B-B14F-4D97-AF65-F5344CB8AC3E}">
        <p14:creationId xmlns:p14="http://schemas.microsoft.com/office/powerpoint/2010/main" val="313166522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nvPr>
        </p:nvGraphicFramePr>
        <p:xfrm>
          <a:off x="419450" y="832859"/>
          <a:ext cx="10335236" cy="5852160"/>
        </p:xfrm>
        <a:graphic>
          <a:graphicData uri="http://schemas.openxmlformats.org/drawingml/2006/table">
            <a:tbl>
              <a:tblPr firstRow="1" firstCol="1" bandRow="1">
                <a:tableStyleId>{5C22544A-7EE6-4342-B048-85BDC9FD1C3A}</a:tableStyleId>
              </a:tblPr>
              <a:tblGrid>
                <a:gridCol w="2836361">
                  <a:extLst>
                    <a:ext uri="{9D8B030D-6E8A-4147-A177-3AD203B41FA5}">
                      <a16:colId xmlns:a16="http://schemas.microsoft.com/office/drawing/2014/main" val="20000"/>
                    </a:ext>
                  </a:extLst>
                </a:gridCol>
                <a:gridCol w="7498875">
                  <a:extLst>
                    <a:ext uri="{9D8B030D-6E8A-4147-A177-3AD203B41FA5}">
                      <a16:colId xmlns:a16="http://schemas.microsoft.com/office/drawing/2014/main" val="20001"/>
                    </a:ext>
                  </a:extLst>
                </a:gridCol>
              </a:tblGrid>
              <a:tr h="97522">
                <a:tc>
                  <a:txBody>
                    <a:bodyPr/>
                    <a:lstStyle/>
                    <a:p>
                      <a:pPr marL="0" marR="0">
                        <a:spcBef>
                          <a:spcPts val="0"/>
                        </a:spcBef>
                        <a:spcAft>
                          <a:spcPts val="0"/>
                        </a:spcAft>
                      </a:pPr>
                      <a:r>
                        <a:rPr lang="en-US" sz="1200" dirty="0">
                          <a:effectLst/>
                        </a:rPr>
                        <a:t>Sport</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tc>
                  <a:txBody>
                    <a:bodyPr/>
                    <a:lstStyle/>
                    <a:p>
                      <a:pPr marL="0" marR="0">
                        <a:spcBef>
                          <a:spcPts val="0"/>
                        </a:spcBef>
                        <a:spcAft>
                          <a:spcPts val="0"/>
                        </a:spcAft>
                      </a:pPr>
                      <a:r>
                        <a:rPr lang="en-US" sz="1200">
                          <a:effectLst/>
                        </a:rPr>
                        <a:t>Physics topics which can be covered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extLst>
                  <a:ext uri="{0D108BD9-81ED-4DB2-BD59-A6C34878D82A}">
                    <a16:rowId xmlns:a16="http://schemas.microsoft.com/office/drawing/2014/main" val="10000"/>
                  </a:ext>
                </a:extLst>
              </a:tr>
              <a:tr h="865115">
                <a:tc>
                  <a:txBody>
                    <a:bodyPr/>
                    <a:lstStyle/>
                    <a:p>
                      <a:pPr marL="0" marR="0">
                        <a:spcBef>
                          <a:spcPts val="0"/>
                        </a:spcBef>
                        <a:spcAft>
                          <a:spcPts val="0"/>
                        </a:spcAft>
                      </a:pPr>
                      <a:r>
                        <a:rPr lang="en-US" sz="1200" dirty="0">
                          <a:effectLst/>
                        </a:rPr>
                        <a:t>Archery</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tc>
                  <a:txBody>
                    <a:bodyPr/>
                    <a:lstStyle/>
                    <a:p>
                      <a:pPr marL="0" marR="0">
                        <a:spcBef>
                          <a:spcPts val="0"/>
                        </a:spcBef>
                        <a:spcAft>
                          <a:spcPts val="0"/>
                        </a:spcAft>
                      </a:pPr>
                      <a:r>
                        <a:rPr lang="en-US" sz="1200" dirty="0">
                          <a:effectLst/>
                        </a:rPr>
                        <a:t>Kinematics in One and Two Dimensions</a:t>
                      </a:r>
                    </a:p>
                    <a:p>
                      <a:pPr marL="0" marR="0">
                        <a:spcBef>
                          <a:spcPts val="0"/>
                        </a:spcBef>
                        <a:spcAft>
                          <a:spcPts val="0"/>
                        </a:spcAft>
                      </a:pPr>
                      <a:r>
                        <a:rPr lang="en-US" sz="1200" dirty="0">
                          <a:effectLst/>
                        </a:rPr>
                        <a:t>Forces And Newton’s Laws of Motion</a:t>
                      </a:r>
                    </a:p>
                    <a:p>
                      <a:pPr marL="0" marR="0">
                        <a:spcBef>
                          <a:spcPts val="0"/>
                        </a:spcBef>
                        <a:spcAft>
                          <a:spcPts val="0"/>
                        </a:spcAft>
                      </a:pPr>
                      <a:r>
                        <a:rPr lang="en-US" sz="1200" dirty="0">
                          <a:effectLst/>
                        </a:rPr>
                        <a:t>Work and Energy</a:t>
                      </a:r>
                    </a:p>
                    <a:p>
                      <a:pPr marL="0" marR="0">
                        <a:spcBef>
                          <a:spcPts val="0"/>
                        </a:spcBef>
                        <a:spcAft>
                          <a:spcPts val="0"/>
                        </a:spcAft>
                      </a:pPr>
                      <a:r>
                        <a:rPr lang="en-US" sz="1200" dirty="0">
                          <a:effectLst/>
                        </a:rPr>
                        <a:t>Impulse and Momentum</a:t>
                      </a:r>
                    </a:p>
                    <a:p>
                      <a:pPr marL="0" marR="0">
                        <a:spcBef>
                          <a:spcPts val="0"/>
                        </a:spcBef>
                        <a:spcAft>
                          <a:spcPts val="0"/>
                        </a:spcAft>
                      </a:pPr>
                      <a:r>
                        <a:rPr lang="en-US" sz="1200" dirty="0">
                          <a:effectLst/>
                        </a:rPr>
                        <a:t>Simple Harmonic Motion and Elasticity</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extLst>
                  <a:ext uri="{0D108BD9-81ED-4DB2-BD59-A6C34878D82A}">
                    <a16:rowId xmlns:a16="http://schemas.microsoft.com/office/drawing/2014/main" val="10001"/>
                  </a:ext>
                </a:extLst>
              </a:tr>
              <a:tr h="1038138">
                <a:tc>
                  <a:txBody>
                    <a:bodyPr/>
                    <a:lstStyle/>
                    <a:p>
                      <a:pPr marL="0" marR="0">
                        <a:spcBef>
                          <a:spcPts val="0"/>
                        </a:spcBef>
                        <a:spcAft>
                          <a:spcPts val="0"/>
                        </a:spcAft>
                      </a:pPr>
                      <a:r>
                        <a:rPr lang="en-US" sz="1200">
                          <a:effectLst/>
                        </a:rPr>
                        <a:t>Baseball </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tc>
                  <a:txBody>
                    <a:bodyPr/>
                    <a:lstStyle/>
                    <a:p>
                      <a:pPr marL="0" marR="0">
                        <a:spcBef>
                          <a:spcPts val="0"/>
                        </a:spcBef>
                        <a:spcAft>
                          <a:spcPts val="0"/>
                        </a:spcAft>
                      </a:pPr>
                      <a:r>
                        <a:rPr lang="en-US" sz="1200">
                          <a:effectLst/>
                        </a:rPr>
                        <a:t>Kinematics in One and Two Dimensions</a:t>
                      </a:r>
                    </a:p>
                    <a:p>
                      <a:pPr marL="0" marR="0">
                        <a:spcBef>
                          <a:spcPts val="0"/>
                        </a:spcBef>
                        <a:spcAft>
                          <a:spcPts val="0"/>
                        </a:spcAft>
                      </a:pPr>
                      <a:r>
                        <a:rPr lang="en-US" sz="1200">
                          <a:effectLst/>
                        </a:rPr>
                        <a:t>Forces And Newton’s Laws of Motion</a:t>
                      </a:r>
                    </a:p>
                    <a:p>
                      <a:pPr marL="0" marR="0">
                        <a:spcBef>
                          <a:spcPts val="0"/>
                        </a:spcBef>
                        <a:spcAft>
                          <a:spcPts val="0"/>
                        </a:spcAft>
                      </a:pPr>
                      <a:r>
                        <a:rPr lang="en-US" sz="1200">
                          <a:effectLst/>
                        </a:rPr>
                        <a:t>Work and Energy</a:t>
                      </a:r>
                    </a:p>
                    <a:p>
                      <a:pPr marL="0" marR="0">
                        <a:spcBef>
                          <a:spcPts val="0"/>
                        </a:spcBef>
                        <a:spcAft>
                          <a:spcPts val="0"/>
                        </a:spcAft>
                      </a:pPr>
                      <a:r>
                        <a:rPr lang="en-US" sz="1200">
                          <a:effectLst/>
                        </a:rPr>
                        <a:t>Impulse and Momentum</a:t>
                      </a:r>
                    </a:p>
                    <a:p>
                      <a:pPr marL="0" marR="0">
                        <a:spcBef>
                          <a:spcPts val="0"/>
                        </a:spcBef>
                        <a:spcAft>
                          <a:spcPts val="0"/>
                        </a:spcAft>
                      </a:pPr>
                      <a:r>
                        <a:rPr lang="en-US" sz="1200">
                          <a:effectLst/>
                        </a:rPr>
                        <a:t>Rotational Kinematics and Dynamics</a:t>
                      </a:r>
                    </a:p>
                    <a:p>
                      <a:pPr marL="0" marR="0">
                        <a:spcBef>
                          <a:spcPts val="0"/>
                        </a:spcBef>
                        <a:spcAft>
                          <a:spcPts val="0"/>
                        </a:spcAft>
                      </a:pPr>
                      <a:r>
                        <a:rPr lang="en-US" sz="1200">
                          <a:effectLst/>
                        </a:rPr>
                        <a:t>Simple Harmonic Motion, Waves and Elasticity</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extLst>
                  <a:ext uri="{0D108BD9-81ED-4DB2-BD59-A6C34878D82A}">
                    <a16:rowId xmlns:a16="http://schemas.microsoft.com/office/drawing/2014/main" val="10002"/>
                  </a:ext>
                </a:extLst>
              </a:tr>
              <a:tr h="692092">
                <a:tc>
                  <a:txBody>
                    <a:bodyPr/>
                    <a:lstStyle/>
                    <a:p>
                      <a:pPr marL="0" marR="0">
                        <a:spcBef>
                          <a:spcPts val="0"/>
                        </a:spcBef>
                        <a:spcAft>
                          <a:spcPts val="0"/>
                        </a:spcAft>
                      </a:pPr>
                      <a:r>
                        <a:rPr lang="en-US" sz="1200" dirty="0">
                          <a:effectLst/>
                        </a:rPr>
                        <a:t>Cricket</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tc>
                  <a:txBody>
                    <a:bodyPr/>
                    <a:lstStyle/>
                    <a:p>
                      <a:pPr marL="0" marR="0">
                        <a:spcBef>
                          <a:spcPts val="0"/>
                        </a:spcBef>
                        <a:spcAft>
                          <a:spcPts val="0"/>
                        </a:spcAft>
                      </a:pPr>
                      <a:r>
                        <a:rPr lang="en-US" sz="1200">
                          <a:effectLst/>
                        </a:rPr>
                        <a:t>Kinematics in One and Two Dimensions</a:t>
                      </a:r>
                    </a:p>
                    <a:p>
                      <a:pPr marL="0" marR="0">
                        <a:spcBef>
                          <a:spcPts val="0"/>
                        </a:spcBef>
                        <a:spcAft>
                          <a:spcPts val="0"/>
                        </a:spcAft>
                      </a:pPr>
                      <a:r>
                        <a:rPr lang="en-US" sz="1200">
                          <a:effectLst/>
                        </a:rPr>
                        <a:t>Forces And Newton’s Laws of Motion</a:t>
                      </a:r>
                    </a:p>
                    <a:p>
                      <a:pPr marL="0" marR="0">
                        <a:spcBef>
                          <a:spcPts val="0"/>
                        </a:spcBef>
                        <a:spcAft>
                          <a:spcPts val="0"/>
                        </a:spcAft>
                      </a:pPr>
                      <a:r>
                        <a:rPr lang="en-US" sz="1200">
                          <a:effectLst/>
                        </a:rPr>
                        <a:t>Work and Energy</a:t>
                      </a:r>
                    </a:p>
                    <a:p>
                      <a:pPr marL="0" marR="0">
                        <a:spcBef>
                          <a:spcPts val="0"/>
                        </a:spcBef>
                        <a:spcAft>
                          <a:spcPts val="0"/>
                        </a:spcAft>
                      </a:pPr>
                      <a:r>
                        <a:rPr lang="en-US" sz="1200">
                          <a:effectLst/>
                        </a:rPr>
                        <a:t>Impulse and Momentum</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extLst>
                  <a:ext uri="{0D108BD9-81ED-4DB2-BD59-A6C34878D82A}">
                    <a16:rowId xmlns:a16="http://schemas.microsoft.com/office/drawing/2014/main" val="10003"/>
                  </a:ext>
                </a:extLst>
              </a:tr>
              <a:tr h="692092">
                <a:tc>
                  <a:txBody>
                    <a:bodyPr/>
                    <a:lstStyle/>
                    <a:p>
                      <a:pPr marL="0" marR="0">
                        <a:spcBef>
                          <a:spcPts val="0"/>
                        </a:spcBef>
                        <a:spcAft>
                          <a:spcPts val="0"/>
                        </a:spcAft>
                      </a:pPr>
                      <a:r>
                        <a:rPr lang="en-US" sz="1200">
                          <a:effectLst/>
                        </a:rPr>
                        <a:t>Basketball</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tc>
                  <a:txBody>
                    <a:bodyPr/>
                    <a:lstStyle/>
                    <a:p>
                      <a:pPr marL="0" marR="0">
                        <a:spcBef>
                          <a:spcPts val="0"/>
                        </a:spcBef>
                        <a:spcAft>
                          <a:spcPts val="0"/>
                        </a:spcAft>
                      </a:pPr>
                      <a:r>
                        <a:rPr lang="en-US" sz="1200">
                          <a:effectLst/>
                        </a:rPr>
                        <a:t>Kinematics in One and Two Dimensions</a:t>
                      </a:r>
                    </a:p>
                    <a:p>
                      <a:pPr marL="0" marR="0">
                        <a:spcBef>
                          <a:spcPts val="0"/>
                        </a:spcBef>
                        <a:spcAft>
                          <a:spcPts val="0"/>
                        </a:spcAft>
                      </a:pPr>
                      <a:r>
                        <a:rPr lang="en-US" sz="1200">
                          <a:effectLst/>
                        </a:rPr>
                        <a:t>Forces And Newton’s Laws of Motion</a:t>
                      </a:r>
                    </a:p>
                    <a:p>
                      <a:pPr marL="0" marR="0">
                        <a:spcBef>
                          <a:spcPts val="0"/>
                        </a:spcBef>
                        <a:spcAft>
                          <a:spcPts val="0"/>
                        </a:spcAft>
                      </a:pPr>
                      <a:r>
                        <a:rPr lang="en-US" sz="1200">
                          <a:effectLst/>
                        </a:rPr>
                        <a:t>Work and Energy</a:t>
                      </a:r>
                    </a:p>
                    <a:p>
                      <a:pPr marL="0" marR="0">
                        <a:spcBef>
                          <a:spcPts val="0"/>
                        </a:spcBef>
                        <a:spcAft>
                          <a:spcPts val="0"/>
                        </a:spcAft>
                      </a:pPr>
                      <a:r>
                        <a:rPr lang="en-US" sz="1200">
                          <a:effectLst/>
                        </a:rPr>
                        <a:t>Impulse and Momentum</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extLst>
                  <a:ext uri="{0D108BD9-81ED-4DB2-BD59-A6C34878D82A}">
                    <a16:rowId xmlns:a16="http://schemas.microsoft.com/office/drawing/2014/main" val="10004"/>
                  </a:ext>
                </a:extLst>
              </a:tr>
              <a:tr h="1038138">
                <a:tc>
                  <a:txBody>
                    <a:bodyPr/>
                    <a:lstStyle/>
                    <a:p>
                      <a:pPr marL="0" marR="0">
                        <a:spcBef>
                          <a:spcPts val="0"/>
                        </a:spcBef>
                        <a:spcAft>
                          <a:spcPts val="0"/>
                        </a:spcAft>
                      </a:pPr>
                      <a:r>
                        <a:rPr lang="en-US" sz="1200">
                          <a:effectLst/>
                        </a:rPr>
                        <a:t>Billiards</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tc>
                  <a:txBody>
                    <a:bodyPr/>
                    <a:lstStyle/>
                    <a:p>
                      <a:pPr marL="0" marR="0">
                        <a:spcBef>
                          <a:spcPts val="0"/>
                        </a:spcBef>
                        <a:spcAft>
                          <a:spcPts val="0"/>
                        </a:spcAft>
                      </a:pPr>
                      <a:r>
                        <a:rPr lang="en-US" sz="1200">
                          <a:effectLst/>
                        </a:rPr>
                        <a:t>Kinematics in One and Two Dimensions</a:t>
                      </a:r>
                    </a:p>
                    <a:p>
                      <a:pPr marL="0" marR="0">
                        <a:spcBef>
                          <a:spcPts val="0"/>
                        </a:spcBef>
                        <a:spcAft>
                          <a:spcPts val="0"/>
                        </a:spcAft>
                      </a:pPr>
                      <a:r>
                        <a:rPr lang="en-US" sz="1200">
                          <a:effectLst/>
                        </a:rPr>
                        <a:t>Forces And Newton’s Laws of Motion</a:t>
                      </a:r>
                    </a:p>
                    <a:p>
                      <a:pPr marL="0" marR="0">
                        <a:spcBef>
                          <a:spcPts val="0"/>
                        </a:spcBef>
                        <a:spcAft>
                          <a:spcPts val="0"/>
                        </a:spcAft>
                      </a:pPr>
                      <a:r>
                        <a:rPr lang="en-US" sz="1200">
                          <a:effectLst/>
                        </a:rPr>
                        <a:t>Work and Energy</a:t>
                      </a:r>
                    </a:p>
                    <a:p>
                      <a:pPr marL="0" marR="0">
                        <a:spcBef>
                          <a:spcPts val="0"/>
                        </a:spcBef>
                        <a:spcAft>
                          <a:spcPts val="0"/>
                        </a:spcAft>
                      </a:pPr>
                      <a:r>
                        <a:rPr lang="en-US" sz="1200">
                          <a:effectLst/>
                        </a:rPr>
                        <a:t>Impulse and Momentum</a:t>
                      </a:r>
                    </a:p>
                    <a:p>
                      <a:pPr marL="0" marR="0">
                        <a:spcBef>
                          <a:spcPts val="0"/>
                        </a:spcBef>
                        <a:spcAft>
                          <a:spcPts val="0"/>
                        </a:spcAft>
                      </a:pPr>
                      <a:r>
                        <a:rPr lang="en-US" sz="1200">
                          <a:effectLst/>
                        </a:rPr>
                        <a:t>Rotational Kinematics and Dynamics</a:t>
                      </a:r>
                    </a:p>
                    <a:p>
                      <a:pPr marL="0" marR="0">
                        <a:spcBef>
                          <a:spcPts val="0"/>
                        </a:spcBef>
                        <a:spcAft>
                          <a:spcPts val="0"/>
                        </a:spcAft>
                      </a:pPr>
                      <a:r>
                        <a:rPr lang="en-US" sz="1200">
                          <a:effectLst/>
                        </a:rPr>
                        <a:t>Light, Reflection, and Mirrors</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extLst>
                  <a:ext uri="{0D108BD9-81ED-4DB2-BD59-A6C34878D82A}">
                    <a16:rowId xmlns:a16="http://schemas.microsoft.com/office/drawing/2014/main" val="10005"/>
                  </a:ext>
                </a:extLst>
              </a:tr>
              <a:tr h="1038138">
                <a:tc>
                  <a:txBody>
                    <a:bodyPr/>
                    <a:lstStyle/>
                    <a:p>
                      <a:pPr marL="0" marR="0">
                        <a:spcBef>
                          <a:spcPts val="0"/>
                        </a:spcBef>
                        <a:spcAft>
                          <a:spcPts val="0"/>
                        </a:spcAft>
                      </a:pPr>
                      <a:r>
                        <a:rPr lang="en-US" sz="1200">
                          <a:effectLst/>
                        </a:rPr>
                        <a:t>Pool</a:t>
                      </a:r>
                      <a:endParaRPr lang="en-US" sz="120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tc>
                  <a:txBody>
                    <a:bodyPr/>
                    <a:lstStyle/>
                    <a:p>
                      <a:pPr marL="0" marR="0">
                        <a:spcBef>
                          <a:spcPts val="0"/>
                        </a:spcBef>
                        <a:spcAft>
                          <a:spcPts val="0"/>
                        </a:spcAft>
                      </a:pPr>
                      <a:r>
                        <a:rPr lang="en-US" sz="1200" dirty="0">
                          <a:effectLst/>
                        </a:rPr>
                        <a:t>Kinematics in One and Two Dimensions</a:t>
                      </a:r>
                    </a:p>
                    <a:p>
                      <a:pPr marL="0" marR="0">
                        <a:spcBef>
                          <a:spcPts val="0"/>
                        </a:spcBef>
                        <a:spcAft>
                          <a:spcPts val="0"/>
                        </a:spcAft>
                      </a:pPr>
                      <a:r>
                        <a:rPr lang="en-US" sz="1200" dirty="0">
                          <a:effectLst/>
                        </a:rPr>
                        <a:t>Forces And Newton’s Laws of Motion</a:t>
                      </a:r>
                    </a:p>
                    <a:p>
                      <a:pPr marL="0" marR="0">
                        <a:spcBef>
                          <a:spcPts val="0"/>
                        </a:spcBef>
                        <a:spcAft>
                          <a:spcPts val="0"/>
                        </a:spcAft>
                      </a:pPr>
                      <a:r>
                        <a:rPr lang="en-US" sz="1200" dirty="0">
                          <a:effectLst/>
                        </a:rPr>
                        <a:t>Work and Energy</a:t>
                      </a:r>
                    </a:p>
                    <a:p>
                      <a:pPr marL="0" marR="0">
                        <a:spcBef>
                          <a:spcPts val="0"/>
                        </a:spcBef>
                        <a:spcAft>
                          <a:spcPts val="0"/>
                        </a:spcAft>
                      </a:pPr>
                      <a:r>
                        <a:rPr lang="en-US" sz="1200" dirty="0">
                          <a:effectLst/>
                        </a:rPr>
                        <a:t>Impulse and Momentum</a:t>
                      </a:r>
                    </a:p>
                    <a:p>
                      <a:pPr marL="0" marR="0">
                        <a:spcBef>
                          <a:spcPts val="0"/>
                        </a:spcBef>
                        <a:spcAft>
                          <a:spcPts val="0"/>
                        </a:spcAft>
                      </a:pPr>
                      <a:r>
                        <a:rPr lang="en-US" sz="1200" dirty="0">
                          <a:effectLst/>
                        </a:rPr>
                        <a:t>Rotational Kinematics and Dynamics</a:t>
                      </a:r>
                    </a:p>
                    <a:p>
                      <a:pPr marL="0" marR="0">
                        <a:spcBef>
                          <a:spcPts val="0"/>
                        </a:spcBef>
                        <a:spcAft>
                          <a:spcPts val="0"/>
                        </a:spcAft>
                      </a:pPr>
                      <a:r>
                        <a:rPr lang="en-US" sz="1200" dirty="0">
                          <a:effectLst/>
                        </a:rPr>
                        <a:t>Light, Reflection, and Mirrors</a:t>
                      </a:r>
                      <a:endParaRPr lang="en-US" sz="1200" dirty="0">
                        <a:effectLst/>
                        <a:latin typeface="Calibri" panose="020F0502020204030204" pitchFamily="34" charset="0"/>
                        <a:ea typeface="Times New Roman" panose="02020603050405020304" pitchFamily="18" charset="0"/>
                        <a:cs typeface="Times New Roman" panose="02020603050405020304" pitchFamily="18" charset="0"/>
                      </a:endParaRPr>
                    </a:p>
                  </a:txBody>
                  <a:tcPr marL="55628" marR="55628" marT="0" marB="0"/>
                </a:tc>
                <a:extLst>
                  <a:ext uri="{0D108BD9-81ED-4DB2-BD59-A6C34878D82A}">
                    <a16:rowId xmlns:a16="http://schemas.microsoft.com/office/drawing/2014/main" val="10006"/>
                  </a:ext>
                </a:extLst>
              </a:tr>
            </a:tbl>
          </a:graphicData>
        </a:graphic>
      </p:graphicFrame>
      <p:sp>
        <p:nvSpPr>
          <p:cNvPr id="5" name="Rectangle 4"/>
          <p:cNvSpPr/>
          <p:nvPr/>
        </p:nvSpPr>
        <p:spPr>
          <a:xfrm>
            <a:off x="331680" y="257854"/>
            <a:ext cx="9841156" cy="369332"/>
          </a:xfrm>
          <a:prstGeom prst="rect">
            <a:avLst/>
          </a:prstGeom>
        </p:spPr>
        <p:txBody>
          <a:bodyPr wrap="none">
            <a:spAutoFit/>
          </a:bodyPr>
          <a:lstStyle/>
          <a:p>
            <a:r>
              <a:rPr lang="en-US" dirty="0">
                <a:latin typeface="Arial" panose="020B0604020202020204" pitchFamily="34" charset="0"/>
                <a:ea typeface="Times New Roman" panose="02020603050405020304" pitchFamily="18" charset="0"/>
                <a:cs typeface="Times New Roman" panose="02020603050405020304" pitchFamily="18" charset="0"/>
              </a:rPr>
              <a:t>The following table is one </a:t>
            </a:r>
            <a:r>
              <a:rPr lang="en-US" dirty="0" smtClean="0">
                <a:latin typeface="Arial" panose="020B0604020202020204" pitchFamily="34" charset="0"/>
                <a:ea typeface="Times New Roman" panose="02020603050405020304" pitchFamily="18" charset="0"/>
                <a:cs typeface="Times New Roman" panose="02020603050405020304" pitchFamily="18" charset="0"/>
              </a:rPr>
              <a:t>suggestion (a more comprehensive table with 30 sports is available): </a:t>
            </a:r>
            <a:endParaRPr lang="en-US" dirty="0">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393416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93648" y="2422525"/>
            <a:ext cx="10515600" cy="1325563"/>
          </a:xfrm>
        </p:spPr>
        <p:txBody>
          <a:bodyPr/>
          <a:lstStyle/>
          <a:p>
            <a:pPr algn="ctr"/>
            <a:r>
              <a:rPr lang="en-US" dirty="0" smtClean="0"/>
              <a:t>Details</a:t>
            </a:r>
            <a:endParaRPr lang="en-US" dirty="0"/>
          </a:p>
        </p:txBody>
      </p:sp>
    </p:spTree>
    <p:extLst>
      <p:ext uri="{BB962C8B-B14F-4D97-AF65-F5344CB8AC3E}">
        <p14:creationId xmlns:p14="http://schemas.microsoft.com/office/powerpoint/2010/main" val="215979567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Description (from CTY website)</a:t>
            </a:r>
            <a:endParaRPr lang="en-US" dirty="0"/>
          </a:p>
        </p:txBody>
      </p:sp>
      <p:sp>
        <p:nvSpPr>
          <p:cNvPr id="4" name="Content Placeholder 3"/>
          <p:cNvSpPr>
            <a:spLocks noGrp="1"/>
          </p:cNvSpPr>
          <p:nvPr>
            <p:ph idx="1"/>
          </p:nvPr>
        </p:nvSpPr>
        <p:spPr>
          <a:xfrm>
            <a:off x="704088" y="1690688"/>
            <a:ext cx="10515600" cy="4351338"/>
          </a:xfrm>
        </p:spPr>
        <p:txBody>
          <a:bodyPr>
            <a:normAutofit fontScale="85000" lnSpcReduction="20000"/>
          </a:bodyPr>
          <a:lstStyle/>
          <a:p>
            <a:r>
              <a:rPr lang="en-US" dirty="0"/>
              <a:t>How does a pitcher get a baseball to curve in flight? Why does an ice skater spin faster when she pulls her arms in? How can Tony Hawk land a “900,” a trick involving the completion of two-and-a-half aerial revolutions on a skateboard? Physics holds the key to answering these and other fascinating sports questions.</a:t>
            </a:r>
          </a:p>
          <a:p>
            <a:r>
              <a:rPr lang="en-US" dirty="0"/>
              <a:t>In this introductory physics course, students use sports to explore mechanics: kinematics, dynamics, momentum, energy, and power. For example, students may experiment with billiard balls as they investigate collisions and conservation of momentum. They may study centripetal forces to determine how fast a race car driver can take a turn. Or they may use kinematics and projectile motion to discover the best angle to shoot a basketball. For each physics concept studied, students explore real-world applications in sports.</a:t>
            </a:r>
          </a:p>
          <a:p>
            <a:r>
              <a:rPr lang="en-US" dirty="0"/>
              <a:t>Through lectures, hands-on activities and labs, simulations, mathematical problem sets, and research projects, students develop a strong understanding of classical physics and learn the principles that give star athletes an edge over their competitors.</a:t>
            </a:r>
          </a:p>
          <a:p>
            <a:endParaRPr lang="en-US" dirty="0"/>
          </a:p>
        </p:txBody>
      </p:sp>
      <p:sp>
        <p:nvSpPr>
          <p:cNvPr id="3" name="Rectangle 2"/>
          <p:cNvSpPr/>
          <p:nvPr/>
        </p:nvSpPr>
        <p:spPr>
          <a:xfrm>
            <a:off x="4114800" y="6424828"/>
            <a:ext cx="6601968" cy="338554"/>
          </a:xfrm>
          <a:prstGeom prst="rect">
            <a:avLst/>
          </a:prstGeom>
        </p:spPr>
        <p:txBody>
          <a:bodyPr wrap="square">
            <a:spAutoFit/>
          </a:bodyPr>
          <a:lstStyle/>
          <a:p>
            <a:r>
              <a:rPr lang="en-US" sz="1600" dirty="0">
                <a:hlinkClick r:id="rId2"/>
              </a:rPr>
              <a:t>http://</a:t>
            </a:r>
            <a:r>
              <a:rPr lang="en-US" sz="1600" dirty="0" smtClean="0">
                <a:hlinkClick r:id="rId2"/>
              </a:rPr>
              <a:t>cty.jhu.edu/summer/grades7-12/academic/catalog/science.html#phsp</a:t>
            </a:r>
            <a:r>
              <a:rPr lang="en-US" sz="1600" dirty="0" smtClean="0"/>
              <a:t> </a:t>
            </a:r>
            <a:endParaRPr lang="en-US" sz="1600" dirty="0"/>
          </a:p>
        </p:txBody>
      </p:sp>
      <p:sp>
        <p:nvSpPr>
          <p:cNvPr id="5" name="TextBox 4"/>
          <p:cNvSpPr txBox="1"/>
          <p:nvPr/>
        </p:nvSpPr>
        <p:spPr>
          <a:xfrm>
            <a:off x="868896" y="6424828"/>
            <a:ext cx="3231206" cy="369332"/>
          </a:xfrm>
          <a:prstGeom prst="rect">
            <a:avLst/>
          </a:prstGeom>
          <a:noFill/>
        </p:spPr>
        <p:txBody>
          <a:bodyPr wrap="none" rtlCol="0">
            <a:spAutoFit/>
          </a:bodyPr>
          <a:lstStyle/>
          <a:p>
            <a:r>
              <a:rPr lang="en-US" dirty="0" smtClean="0">
                <a:solidFill>
                  <a:srgbClr val="FF0000"/>
                </a:solidFill>
              </a:rPr>
              <a:t>Download sample syllabus from:</a:t>
            </a:r>
            <a:endParaRPr lang="en-US" dirty="0">
              <a:solidFill>
                <a:srgbClr val="FF0000"/>
              </a:solidFill>
            </a:endParaRPr>
          </a:p>
        </p:txBody>
      </p:sp>
    </p:spTree>
    <p:extLst>
      <p:ext uri="{BB962C8B-B14F-4D97-AF65-F5344CB8AC3E}">
        <p14:creationId xmlns:p14="http://schemas.microsoft.com/office/powerpoint/2010/main" val="35212834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p:cNvSpPr/>
          <p:nvPr/>
        </p:nvSpPr>
        <p:spPr>
          <a:xfrm>
            <a:off x="2937183" y="1416334"/>
            <a:ext cx="1992086" cy="4228449"/>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3200" dirty="0" smtClean="0">
                <a:solidFill>
                  <a:schemeClr val="tx1"/>
                </a:solidFill>
              </a:rPr>
              <a:t>Physics</a:t>
            </a:r>
          </a:p>
          <a:p>
            <a:pPr algn="ctr"/>
            <a:r>
              <a:rPr lang="en-US" sz="3200" dirty="0" smtClean="0">
                <a:solidFill>
                  <a:schemeClr val="tx1"/>
                </a:solidFill>
              </a:rPr>
              <a:t>Theory</a:t>
            </a:r>
          </a:p>
          <a:p>
            <a:pPr algn="ctr"/>
            <a:r>
              <a:rPr lang="en-US" dirty="0" smtClean="0">
                <a:solidFill>
                  <a:schemeClr val="tx1"/>
                </a:solidFill>
              </a:rPr>
              <a:t>(2D Kinematics, Forces, Momentum, Energy, </a:t>
            </a:r>
            <a:r>
              <a:rPr lang="en-US" dirty="0" err="1" smtClean="0">
                <a:solidFill>
                  <a:schemeClr val="tx1"/>
                </a:solidFill>
              </a:rPr>
              <a:t>etc</a:t>
            </a:r>
            <a:r>
              <a:rPr lang="en-US" dirty="0" smtClean="0">
                <a:solidFill>
                  <a:schemeClr val="tx1"/>
                </a:solidFill>
              </a:rPr>
              <a:t>)</a:t>
            </a:r>
            <a:endParaRPr lang="en-US" sz="3200" dirty="0">
              <a:solidFill>
                <a:schemeClr val="tx1"/>
              </a:solidFill>
            </a:endParaRPr>
          </a:p>
        </p:txBody>
      </p:sp>
      <p:sp>
        <p:nvSpPr>
          <p:cNvPr id="5" name="Oval 4"/>
          <p:cNvSpPr/>
          <p:nvPr/>
        </p:nvSpPr>
        <p:spPr>
          <a:xfrm>
            <a:off x="5650993" y="1056783"/>
            <a:ext cx="3703320" cy="4703937"/>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3200" dirty="0" smtClean="0">
              <a:solidFill>
                <a:schemeClr val="tx1"/>
              </a:solidFill>
            </a:endParaRPr>
          </a:p>
        </p:txBody>
      </p:sp>
      <p:sp>
        <p:nvSpPr>
          <p:cNvPr id="6" name="Oval 5"/>
          <p:cNvSpPr/>
          <p:nvPr/>
        </p:nvSpPr>
        <p:spPr>
          <a:xfrm>
            <a:off x="6520326" y="2530193"/>
            <a:ext cx="1992086" cy="2000735"/>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3200" dirty="0" smtClean="0">
                <a:solidFill>
                  <a:schemeClr val="bg1"/>
                </a:solidFill>
              </a:rPr>
              <a:t>Physics of</a:t>
            </a:r>
          </a:p>
          <a:p>
            <a:pPr algn="ctr"/>
            <a:r>
              <a:rPr lang="en-US" sz="3200" dirty="0" smtClean="0">
                <a:solidFill>
                  <a:schemeClr val="bg1"/>
                </a:solidFill>
              </a:rPr>
              <a:t>Sports</a:t>
            </a:r>
            <a:endParaRPr lang="en-US" sz="3200" dirty="0">
              <a:solidFill>
                <a:schemeClr val="bg1"/>
              </a:solidFill>
            </a:endParaRPr>
          </a:p>
        </p:txBody>
      </p:sp>
      <p:sp>
        <p:nvSpPr>
          <p:cNvPr id="7" name="Title 1"/>
          <p:cNvSpPr txBox="1">
            <a:spLocks/>
          </p:cNvSpPr>
          <p:nvPr/>
        </p:nvSpPr>
        <p:spPr>
          <a:xfrm>
            <a:off x="115824" y="88727"/>
            <a:ext cx="10515600" cy="851027"/>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smtClean="0"/>
              <a:t>Course Design: Sports Motivated Teaching of Physics</a:t>
            </a:r>
            <a:endParaRPr lang="en-US" sz="3600" dirty="0"/>
          </a:p>
        </p:txBody>
      </p:sp>
      <p:sp>
        <p:nvSpPr>
          <p:cNvPr id="8" name="Rectangle 7"/>
          <p:cNvSpPr/>
          <p:nvPr/>
        </p:nvSpPr>
        <p:spPr>
          <a:xfrm>
            <a:off x="6099049" y="1416334"/>
            <a:ext cx="2807208" cy="1077218"/>
          </a:xfrm>
          <a:prstGeom prst="rect">
            <a:avLst/>
          </a:prstGeom>
        </p:spPr>
        <p:txBody>
          <a:bodyPr wrap="square">
            <a:spAutoFit/>
          </a:bodyPr>
          <a:lstStyle/>
          <a:p>
            <a:pPr algn="ctr"/>
            <a:r>
              <a:rPr lang="en-US" sz="3200" dirty="0" smtClean="0"/>
              <a:t>Physics</a:t>
            </a:r>
          </a:p>
          <a:p>
            <a:pPr algn="ctr"/>
            <a:r>
              <a:rPr lang="en-US" sz="3200" dirty="0" smtClean="0"/>
              <a:t>Theory</a:t>
            </a:r>
            <a:endParaRPr lang="en-US" sz="3200" dirty="0"/>
          </a:p>
        </p:txBody>
      </p:sp>
      <p:sp>
        <p:nvSpPr>
          <p:cNvPr id="10" name="Oval 9"/>
          <p:cNvSpPr/>
          <p:nvPr/>
        </p:nvSpPr>
        <p:spPr>
          <a:xfrm>
            <a:off x="193983" y="2530193"/>
            <a:ext cx="1992086" cy="2000735"/>
          </a:xfrm>
          <a:prstGeom prst="ellipse">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sz="3200" dirty="0" smtClean="0">
                <a:solidFill>
                  <a:schemeClr val="bg1"/>
                </a:solidFill>
              </a:rPr>
              <a:t>Sports</a:t>
            </a:r>
            <a:endParaRPr lang="en-US" sz="3200" dirty="0">
              <a:solidFill>
                <a:schemeClr val="bg1"/>
              </a:solidFill>
            </a:endParaRPr>
          </a:p>
        </p:txBody>
      </p:sp>
      <p:cxnSp>
        <p:nvCxnSpPr>
          <p:cNvPr id="12" name="Straight Arrow Connector 11"/>
          <p:cNvCxnSpPr>
            <a:stCxn id="10" idx="6"/>
            <a:endCxn id="4" idx="2"/>
          </p:cNvCxnSpPr>
          <p:nvPr/>
        </p:nvCxnSpPr>
        <p:spPr>
          <a:xfrm flipV="1">
            <a:off x="2186069" y="3530559"/>
            <a:ext cx="751114" cy="2"/>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a:off x="4929269" y="3530559"/>
            <a:ext cx="751114" cy="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66344" y="5596128"/>
            <a:ext cx="1269194" cy="646331"/>
          </a:xfrm>
          <a:prstGeom prst="rect">
            <a:avLst/>
          </a:prstGeom>
          <a:noFill/>
        </p:spPr>
        <p:txBody>
          <a:bodyPr wrap="none" rtlCol="0">
            <a:spAutoFit/>
          </a:bodyPr>
          <a:lstStyle/>
          <a:p>
            <a:pPr algn="ctr"/>
            <a:r>
              <a:rPr lang="en-US" dirty="0" smtClean="0"/>
              <a:t>Motivation </a:t>
            </a:r>
          </a:p>
          <a:p>
            <a:pPr algn="ctr"/>
            <a:r>
              <a:rPr lang="en-US" dirty="0" smtClean="0"/>
              <a:t>Phase </a:t>
            </a:r>
            <a:endParaRPr lang="en-US" dirty="0"/>
          </a:p>
        </p:txBody>
      </p:sp>
      <p:sp>
        <p:nvSpPr>
          <p:cNvPr id="14" name="TextBox 13"/>
          <p:cNvSpPr txBox="1"/>
          <p:nvPr/>
        </p:nvSpPr>
        <p:spPr>
          <a:xfrm>
            <a:off x="3410712" y="5641848"/>
            <a:ext cx="1047082" cy="646331"/>
          </a:xfrm>
          <a:prstGeom prst="rect">
            <a:avLst/>
          </a:prstGeom>
          <a:noFill/>
        </p:spPr>
        <p:txBody>
          <a:bodyPr wrap="none" rtlCol="0">
            <a:spAutoFit/>
          </a:bodyPr>
          <a:lstStyle/>
          <a:p>
            <a:pPr algn="ctr"/>
            <a:r>
              <a:rPr lang="en-US" dirty="0" smtClean="0"/>
              <a:t>Learning </a:t>
            </a:r>
          </a:p>
          <a:p>
            <a:pPr algn="ctr"/>
            <a:r>
              <a:rPr lang="en-US" dirty="0" smtClean="0"/>
              <a:t>Phase</a:t>
            </a:r>
            <a:endParaRPr lang="en-US" dirty="0"/>
          </a:p>
        </p:txBody>
      </p:sp>
      <p:cxnSp>
        <p:nvCxnSpPr>
          <p:cNvPr id="16" name="Straight Arrow Connector 15"/>
          <p:cNvCxnSpPr/>
          <p:nvPr/>
        </p:nvCxnSpPr>
        <p:spPr>
          <a:xfrm>
            <a:off x="530352" y="6391656"/>
            <a:ext cx="11073384"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8" name="TextBox 17"/>
          <p:cNvSpPr txBox="1"/>
          <p:nvPr/>
        </p:nvSpPr>
        <p:spPr>
          <a:xfrm>
            <a:off x="960120" y="6437376"/>
            <a:ext cx="752129" cy="369332"/>
          </a:xfrm>
          <a:prstGeom prst="rect">
            <a:avLst/>
          </a:prstGeom>
          <a:noFill/>
        </p:spPr>
        <p:txBody>
          <a:bodyPr wrap="none" rtlCol="0">
            <a:spAutoFit/>
          </a:bodyPr>
          <a:lstStyle/>
          <a:p>
            <a:r>
              <a:rPr lang="en-US" dirty="0" smtClean="0"/>
              <a:t>Chaos</a:t>
            </a:r>
            <a:endParaRPr lang="en-US" dirty="0"/>
          </a:p>
        </p:txBody>
      </p:sp>
      <p:sp>
        <p:nvSpPr>
          <p:cNvPr id="21" name="TextBox 20"/>
          <p:cNvSpPr txBox="1"/>
          <p:nvPr/>
        </p:nvSpPr>
        <p:spPr>
          <a:xfrm>
            <a:off x="10698480" y="6439162"/>
            <a:ext cx="731354" cy="369332"/>
          </a:xfrm>
          <a:prstGeom prst="rect">
            <a:avLst/>
          </a:prstGeom>
          <a:noFill/>
        </p:spPr>
        <p:txBody>
          <a:bodyPr wrap="none" rtlCol="0">
            <a:spAutoFit/>
          </a:bodyPr>
          <a:lstStyle/>
          <a:p>
            <a:r>
              <a:rPr lang="en-US" dirty="0" smtClean="0"/>
              <a:t>Order</a:t>
            </a:r>
            <a:endParaRPr lang="en-US" dirty="0"/>
          </a:p>
        </p:txBody>
      </p:sp>
      <p:sp>
        <p:nvSpPr>
          <p:cNvPr id="23" name="Rounded Rectangle 22"/>
          <p:cNvSpPr/>
          <p:nvPr/>
        </p:nvSpPr>
        <p:spPr>
          <a:xfrm>
            <a:off x="9746200" y="1102743"/>
            <a:ext cx="2170509" cy="458506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smtClean="0"/>
          </a:p>
          <a:p>
            <a:pPr algn="ctr"/>
            <a:r>
              <a:rPr lang="en-US" dirty="0" smtClean="0"/>
              <a:t>Aerodynamics</a:t>
            </a:r>
          </a:p>
          <a:p>
            <a:pPr algn="ctr"/>
            <a:endParaRPr lang="en-US" dirty="0"/>
          </a:p>
          <a:p>
            <a:pPr algn="ctr"/>
            <a:r>
              <a:rPr lang="en-US" dirty="0"/>
              <a:t>Rotating Machines</a:t>
            </a:r>
          </a:p>
          <a:p>
            <a:pPr algn="ctr"/>
            <a:endParaRPr lang="en-US" dirty="0" smtClean="0"/>
          </a:p>
          <a:p>
            <a:pPr algn="ctr"/>
            <a:r>
              <a:rPr lang="en-US" dirty="0" smtClean="0"/>
              <a:t>Sailing</a:t>
            </a:r>
          </a:p>
          <a:p>
            <a:pPr algn="ctr"/>
            <a:endParaRPr lang="en-US" dirty="0" smtClean="0"/>
          </a:p>
          <a:p>
            <a:pPr algn="ctr"/>
            <a:r>
              <a:rPr lang="en-US" dirty="0" smtClean="0"/>
              <a:t>Ballistics </a:t>
            </a:r>
          </a:p>
          <a:p>
            <a:pPr algn="ctr"/>
            <a:endParaRPr lang="en-US" dirty="0" smtClean="0"/>
          </a:p>
          <a:p>
            <a:pPr algn="ctr"/>
            <a:r>
              <a:rPr lang="en-US" dirty="0" smtClean="0"/>
              <a:t>High speed autos</a:t>
            </a:r>
            <a:endParaRPr lang="en-US" dirty="0"/>
          </a:p>
        </p:txBody>
      </p:sp>
      <p:sp>
        <p:nvSpPr>
          <p:cNvPr id="25" name="TextBox 24"/>
          <p:cNvSpPr txBox="1"/>
          <p:nvPr/>
        </p:nvSpPr>
        <p:spPr>
          <a:xfrm>
            <a:off x="9949577" y="1265660"/>
            <a:ext cx="1763753" cy="830997"/>
          </a:xfrm>
          <a:prstGeom prst="rect">
            <a:avLst/>
          </a:prstGeom>
          <a:noFill/>
        </p:spPr>
        <p:txBody>
          <a:bodyPr wrap="none" rtlCol="0">
            <a:spAutoFit/>
          </a:bodyPr>
          <a:lstStyle/>
          <a:p>
            <a:pPr algn="ctr"/>
            <a:r>
              <a:rPr lang="en-US" sz="2400" b="1" dirty="0" smtClean="0">
                <a:solidFill>
                  <a:schemeClr val="bg1"/>
                </a:solidFill>
              </a:rPr>
              <a:t>Physics </a:t>
            </a:r>
          </a:p>
          <a:p>
            <a:pPr algn="ctr"/>
            <a:r>
              <a:rPr lang="en-US" sz="2400" b="1" dirty="0" smtClean="0">
                <a:solidFill>
                  <a:schemeClr val="bg1"/>
                </a:solidFill>
              </a:rPr>
              <a:t>Applications</a:t>
            </a:r>
            <a:endParaRPr lang="en-US" sz="2400" b="1" dirty="0">
              <a:solidFill>
                <a:schemeClr val="bg1"/>
              </a:solidFill>
            </a:endParaRPr>
          </a:p>
        </p:txBody>
      </p:sp>
      <p:cxnSp>
        <p:nvCxnSpPr>
          <p:cNvPr id="17" name="Straight Arrow Connector 16"/>
          <p:cNvCxnSpPr/>
          <p:nvPr/>
        </p:nvCxnSpPr>
        <p:spPr>
          <a:xfrm flipV="1">
            <a:off x="9361061" y="3530559"/>
            <a:ext cx="385139" cy="609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9354313" y="3530559"/>
            <a:ext cx="391887" cy="121517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flipV="1">
            <a:off x="9381745" y="2096657"/>
            <a:ext cx="371203" cy="143390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249722" y="1681158"/>
            <a:ext cx="2326599" cy="369332"/>
          </a:xfrm>
          <a:prstGeom prst="rect">
            <a:avLst/>
          </a:prstGeom>
          <a:noFill/>
        </p:spPr>
        <p:txBody>
          <a:bodyPr wrap="none" rtlCol="0">
            <a:spAutoFit/>
          </a:bodyPr>
          <a:lstStyle/>
          <a:p>
            <a:r>
              <a:rPr lang="en-US" dirty="0" smtClean="0"/>
              <a:t>Who are the students?</a:t>
            </a:r>
            <a:endParaRPr lang="en-US" dirty="0"/>
          </a:p>
        </p:txBody>
      </p:sp>
    </p:spTree>
    <p:extLst>
      <p:ext uri="{BB962C8B-B14F-4D97-AF65-F5344CB8AC3E}">
        <p14:creationId xmlns:p14="http://schemas.microsoft.com/office/powerpoint/2010/main" val="376223826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Mathematics background required</a:t>
            </a:r>
            <a:endParaRPr lang="en-US" b="1" dirty="0"/>
          </a:p>
        </p:txBody>
      </p:sp>
      <p:sp>
        <p:nvSpPr>
          <p:cNvPr id="3" name="Content Placeholder 2"/>
          <p:cNvSpPr>
            <a:spLocks noGrp="1"/>
          </p:cNvSpPr>
          <p:nvPr>
            <p:ph idx="1"/>
          </p:nvPr>
        </p:nvSpPr>
        <p:spPr/>
        <p:txBody>
          <a:bodyPr>
            <a:normAutofit/>
          </a:bodyPr>
          <a:lstStyle/>
          <a:p>
            <a:pPr lvl="0"/>
            <a:r>
              <a:rPr lang="en-US" dirty="0" smtClean="0"/>
              <a:t>At the minimum, students should know:</a:t>
            </a:r>
          </a:p>
          <a:p>
            <a:pPr lvl="1"/>
            <a:r>
              <a:rPr lang="en-US" dirty="0" smtClean="0"/>
              <a:t>Introduction </a:t>
            </a:r>
            <a:r>
              <a:rPr lang="en-US" dirty="0"/>
              <a:t>to integers and algebraic expressions</a:t>
            </a:r>
          </a:p>
          <a:p>
            <a:pPr lvl="1"/>
            <a:r>
              <a:rPr lang="en-US" dirty="0"/>
              <a:t>Fraction notation: Multiplication, Division, Addition and Subtraction</a:t>
            </a:r>
          </a:p>
          <a:p>
            <a:pPr lvl="1"/>
            <a:r>
              <a:rPr lang="en-US" dirty="0"/>
              <a:t>Decimal notation</a:t>
            </a:r>
          </a:p>
          <a:p>
            <a:pPr lvl="1"/>
            <a:r>
              <a:rPr lang="en-US" dirty="0"/>
              <a:t>Introduction to graphing and statistics</a:t>
            </a:r>
          </a:p>
          <a:p>
            <a:pPr lvl="1"/>
            <a:r>
              <a:rPr lang="en-US" dirty="0"/>
              <a:t>Ratio and proportion</a:t>
            </a:r>
          </a:p>
          <a:p>
            <a:pPr lvl="1"/>
            <a:r>
              <a:rPr lang="en-US" dirty="0"/>
              <a:t>Percent notation</a:t>
            </a:r>
          </a:p>
          <a:p>
            <a:pPr lvl="1"/>
            <a:r>
              <a:rPr lang="en-US" dirty="0"/>
              <a:t>Geometry and measurement</a:t>
            </a:r>
          </a:p>
          <a:p>
            <a:pPr lvl="1"/>
            <a:r>
              <a:rPr lang="en-US" dirty="0"/>
              <a:t>Polynomials</a:t>
            </a:r>
          </a:p>
        </p:txBody>
      </p:sp>
    </p:spTree>
    <p:extLst>
      <p:ext uri="{BB962C8B-B14F-4D97-AF65-F5344CB8AC3E}">
        <p14:creationId xmlns:p14="http://schemas.microsoft.com/office/powerpoint/2010/main" val="2522339383"/>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0184" y="2321941"/>
            <a:ext cx="10515600" cy="1325563"/>
          </a:xfrm>
        </p:spPr>
        <p:txBody>
          <a:bodyPr/>
          <a:lstStyle/>
          <a:p>
            <a:pPr algn="ctr"/>
            <a:r>
              <a:rPr lang="en-US" dirty="0" smtClean="0"/>
              <a:t>Table-top Demos</a:t>
            </a:r>
            <a:endParaRPr lang="en-US" dirty="0"/>
          </a:p>
        </p:txBody>
      </p:sp>
    </p:spTree>
    <p:extLst>
      <p:ext uri="{BB962C8B-B14F-4D97-AF65-F5344CB8AC3E}">
        <p14:creationId xmlns:p14="http://schemas.microsoft.com/office/powerpoint/2010/main" val="115287085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3273</TotalTime>
  <Words>2476</Words>
  <Application>Microsoft Office PowerPoint</Application>
  <PresentationFormat>Widescreen</PresentationFormat>
  <Paragraphs>368</Paragraphs>
  <Slides>44</Slides>
  <Notes>3</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44</vt:i4>
      </vt:variant>
    </vt:vector>
  </HeadingPairs>
  <TitlesOfParts>
    <vt:vector size="50" baseType="lpstr">
      <vt:lpstr>Arial</vt:lpstr>
      <vt:lpstr>Calibri</vt:lpstr>
      <vt:lpstr>Calibri Light</vt:lpstr>
      <vt:lpstr>Times New Roman</vt:lpstr>
      <vt:lpstr>Office Theme</vt:lpstr>
      <vt:lpstr>Equation</vt:lpstr>
      <vt:lpstr>Benefits and Challenges of Mixing Sports into a Physics Course</vt:lpstr>
      <vt:lpstr>Contents</vt:lpstr>
      <vt:lpstr>Objectives </vt:lpstr>
      <vt:lpstr>History</vt:lpstr>
      <vt:lpstr>Details</vt:lpstr>
      <vt:lpstr>Course Description (from CTY website)</vt:lpstr>
      <vt:lpstr>PowerPoint Presentation</vt:lpstr>
      <vt:lpstr>Mathematics background required</vt:lpstr>
      <vt:lpstr>Table-top Demos</vt:lpstr>
      <vt:lpstr>Material Required for these demos</vt:lpstr>
      <vt:lpstr>A few demos using Ping-Pong balls </vt:lpstr>
      <vt:lpstr>A few points to review before we start:</vt:lpstr>
      <vt:lpstr>PowerPoint Presentation</vt:lpstr>
      <vt:lpstr>Demo 1</vt:lpstr>
      <vt:lpstr>A few questions to keep in mind:</vt:lpstr>
      <vt:lpstr>Demo 2</vt:lpstr>
      <vt:lpstr>PowerPoint Presentation</vt:lpstr>
      <vt:lpstr>PowerPoint Presentation</vt:lpstr>
      <vt:lpstr>Demo 3 (With multiple topics)</vt:lpstr>
      <vt:lpstr>More on Measurements </vt:lpstr>
      <vt:lpstr>Topic 2: Materials</vt:lpstr>
      <vt:lpstr>Topic 3: Quality assurance</vt:lpstr>
      <vt:lpstr>Topic 3: Quality assurance</vt:lpstr>
      <vt:lpstr>Topic 4: Let’s expand upon Energy</vt:lpstr>
      <vt:lpstr>Topic 5: Momentum</vt:lpstr>
      <vt:lpstr>Look at the figure below: </vt:lpstr>
      <vt:lpstr>We have discussed this earlier: Magnus Effect</vt:lpstr>
      <vt:lpstr>Effects of Spin</vt:lpstr>
      <vt:lpstr>And then came the standards and assessment methods …</vt:lpstr>
      <vt:lpstr>Standards and Expectations</vt:lpstr>
      <vt:lpstr>PowerPoint Presentation</vt:lpstr>
      <vt:lpstr>PowerPoint Presentation</vt:lpstr>
      <vt:lpstr>PowerPoint Presentation</vt:lpstr>
      <vt:lpstr>PowerPoint Presentation</vt:lpstr>
      <vt:lpstr>Rethinking PHSP Curriculum</vt:lpstr>
      <vt:lpstr>Course Delivery</vt:lpstr>
      <vt:lpstr>Type of students taking this course</vt:lpstr>
      <vt:lpstr>Teaching Material For Participants</vt:lpstr>
      <vt:lpstr>Summary</vt:lpstr>
      <vt:lpstr>Appendix</vt:lpstr>
      <vt:lpstr>Course Design Version 1 – Physics and Sports </vt:lpstr>
      <vt:lpstr>PowerPoint Presentation</vt:lpstr>
      <vt:lpstr>Course Design Version 2 – Sports and Physics</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Ali Ali Yousuf</dc:creator>
  <cp:lastModifiedBy>Ali Ali Yousuf</cp:lastModifiedBy>
  <cp:revision>507</cp:revision>
  <cp:lastPrinted>2015-09-15T13:36:15Z</cp:lastPrinted>
  <dcterms:created xsi:type="dcterms:W3CDTF">2015-08-03T20:25:24Z</dcterms:created>
  <dcterms:modified xsi:type="dcterms:W3CDTF">2017-12-09T19:13:52Z</dcterms:modified>
</cp:coreProperties>
</file>

<file path=docProps/thumbnail.jpeg>
</file>